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docx" ContentType="application/vnd.openxmlformats-officedocument.wordprocessingml.document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79" r:id="rId4"/>
    <p:sldId id="258" r:id="rId5"/>
    <p:sldId id="280" r:id="rId6"/>
    <p:sldId id="281" r:id="rId7"/>
    <p:sldId id="271" r:id="rId8"/>
    <p:sldId id="259" r:id="rId9"/>
    <p:sldId id="277" r:id="rId10"/>
    <p:sldId id="260" r:id="rId11"/>
    <p:sldId id="261" r:id="rId12"/>
    <p:sldId id="262" r:id="rId13"/>
    <p:sldId id="263" r:id="rId14"/>
    <p:sldId id="283" r:id="rId15"/>
    <p:sldId id="264" r:id="rId16"/>
    <p:sldId id="272" r:id="rId17"/>
    <p:sldId id="273" r:id="rId18"/>
    <p:sldId id="265" r:id="rId19"/>
    <p:sldId id="266" r:id="rId20"/>
    <p:sldId id="268" r:id="rId21"/>
    <p:sldId id="276" r:id="rId22"/>
    <p:sldId id="274" r:id="rId23"/>
    <p:sldId id="275" r:id="rId24"/>
    <p:sldId id="267" r:id="rId25"/>
    <p:sldId id="270" r:id="rId26"/>
    <p:sldId id="269" r:id="rId27"/>
    <p:sldId id="278" r:id="rId28"/>
    <p:sldId id="284" r:id="rId29"/>
    <p:sldId id="285" r:id="rId30"/>
    <p:sldId id="286" r:id="rId31"/>
    <p:sldId id="287" r:id="rId32"/>
    <p:sldId id="288" r:id="rId33"/>
    <p:sldId id="289" r:id="rId34"/>
  </p:sldIdLst>
  <p:sldSz cx="9144000" cy="6858000" type="screen4x3"/>
  <p:notesSz cx="6858000" cy="9144000"/>
  <p:defaultTextStyle>
    <a:defPPr>
      <a:defRPr lang="zh-CN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7890" autoAdjust="0"/>
  </p:normalViewPr>
  <p:slideViewPr>
    <p:cSldViewPr snapToGrid="0" snapToObjects="1">
      <p:cViewPr varScale="1">
        <p:scale>
          <a:sx n="70" d="100"/>
          <a:sy n="70" d="100"/>
        </p:scale>
        <p:origin x="-1374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CN" altLang="en-US" smtClean="0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E2DB35-23C8-0044-9B47-A372E88E0BA2}" type="datetimeFigureOut">
              <a:rPr kumimoji="1" lang="zh-CN" altLang="en-US" smtClean="0"/>
              <a:t>2015/4/1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DEFF94-DD26-6F4B-8BE6-6EB59CF442C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97806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E2DB35-23C8-0044-9B47-A372E88E0BA2}" type="datetimeFigureOut">
              <a:rPr kumimoji="1" lang="zh-CN" altLang="en-US" smtClean="0"/>
              <a:t>2015/4/1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DEFF94-DD26-6F4B-8BE6-6EB59CF442C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519314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E2DB35-23C8-0044-9B47-A372E88E0BA2}" type="datetimeFigureOut">
              <a:rPr kumimoji="1" lang="zh-CN" altLang="en-US" smtClean="0"/>
              <a:t>2015/4/1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DEFF94-DD26-6F4B-8BE6-6EB59CF442C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589166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E2DB35-23C8-0044-9B47-A372E88E0BA2}" type="datetimeFigureOut">
              <a:rPr kumimoji="1" lang="zh-CN" altLang="en-US" smtClean="0"/>
              <a:t>2015/4/1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DEFF94-DD26-6F4B-8BE6-6EB59CF442C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730305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E2DB35-23C8-0044-9B47-A372E88E0BA2}" type="datetimeFigureOut">
              <a:rPr kumimoji="1" lang="zh-CN" altLang="en-US" smtClean="0"/>
              <a:t>2015/4/1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DEFF94-DD26-6F4B-8BE6-6EB59CF442C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007232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E2DB35-23C8-0044-9B47-A372E88E0BA2}" type="datetimeFigureOut">
              <a:rPr kumimoji="1" lang="zh-CN" altLang="en-US" smtClean="0"/>
              <a:t>2015/4/1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DEFF94-DD26-6F4B-8BE6-6EB59CF442C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894805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E2DB35-23C8-0044-9B47-A372E88E0BA2}" type="datetimeFigureOut">
              <a:rPr kumimoji="1" lang="zh-CN" altLang="en-US" smtClean="0"/>
              <a:t>2015/4/1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DEFF94-DD26-6F4B-8BE6-6EB59CF442C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703242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E2DB35-23C8-0044-9B47-A372E88E0BA2}" type="datetimeFigureOut">
              <a:rPr kumimoji="1" lang="zh-CN" altLang="en-US" smtClean="0"/>
              <a:t>2015/4/1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DEFF94-DD26-6F4B-8BE6-6EB59CF442C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794708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E2DB35-23C8-0044-9B47-A372E88E0BA2}" type="datetimeFigureOut">
              <a:rPr kumimoji="1" lang="zh-CN" altLang="en-US" smtClean="0"/>
              <a:t>2015/4/1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DEFF94-DD26-6F4B-8BE6-6EB59CF442C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75050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E2DB35-23C8-0044-9B47-A372E88E0BA2}" type="datetimeFigureOut">
              <a:rPr kumimoji="1" lang="zh-CN" altLang="en-US" smtClean="0"/>
              <a:t>2015/4/1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DEFF94-DD26-6F4B-8BE6-6EB59CF442C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799759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E2DB35-23C8-0044-9B47-A372E88E0BA2}" type="datetimeFigureOut">
              <a:rPr kumimoji="1" lang="zh-CN" altLang="en-US" smtClean="0"/>
              <a:t>2015/4/1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DEFF94-DD26-6F4B-8BE6-6EB59CF442C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699731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E2DB35-23C8-0044-9B47-A372E88E0BA2}" type="datetimeFigureOut">
              <a:rPr kumimoji="1" lang="zh-CN" altLang="en-US" smtClean="0"/>
              <a:t>2015/4/1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DEFF94-DD26-6F4B-8BE6-6EB59CF442C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71438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28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18" Type="http://schemas.openxmlformats.org/officeDocument/2006/relationships/image" Target="../media/image19.png"/><Relationship Id="rId26" Type="http://schemas.openxmlformats.org/officeDocument/2006/relationships/image" Target="../media/image27.png"/><Relationship Id="rId3" Type="http://schemas.openxmlformats.org/officeDocument/2006/relationships/image" Target="../media/image4.jpeg"/><Relationship Id="rId21" Type="http://schemas.openxmlformats.org/officeDocument/2006/relationships/image" Target="../media/image22.png"/><Relationship Id="rId7" Type="http://schemas.openxmlformats.org/officeDocument/2006/relationships/image" Target="../media/image8.jpeg"/><Relationship Id="rId12" Type="http://schemas.openxmlformats.org/officeDocument/2006/relationships/image" Target="../media/image13.png"/><Relationship Id="rId17" Type="http://schemas.openxmlformats.org/officeDocument/2006/relationships/image" Target="../media/image18.png"/><Relationship Id="rId25" Type="http://schemas.openxmlformats.org/officeDocument/2006/relationships/image" Target="../media/image26.png"/><Relationship Id="rId2" Type="http://schemas.openxmlformats.org/officeDocument/2006/relationships/image" Target="../media/image3.jpeg"/><Relationship Id="rId16" Type="http://schemas.openxmlformats.org/officeDocument/2006/relationships/image" Target="../media/image17.png"/><Relationship Id="rId20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24" Type="http://schemas.openxmlformats.org/officeDocument/2006/relationships/image" Target="../media/image25.jpeg"/><Relationship Id="rId5" Type="http://schemas.openxmlformats.org/officeDocument/2006/relationships/image" Target="../media/image6.jpeg"/><Relationship Id="rId15" Type="http://schemas.openxmlformats.org/officeDocument/2006/relationships/image" Target="../media/image16.png"/><Relationship Id="rId23" Type="http://schemas.openxmlformats.org/officeDocument/2006/relationships/image" Target="../media/image24.jpeg"/><Relationship Id="rId10" Type="http://schemas.openxmlformats.org/officeDocument/2006/relationships/image" Target="../media/image11.png"/><Relationship Id="rId19" Type="http://schemas.openxmlformats.org/officeDocument/2006/relationships/image" Target="../media/image20.jpeg"/><Relationship Id="rId4" Type="http://schemas.openxmlformats.org/officeDocument/2006/relationships/image" Target="../media/image5.jpeg"/><Relationship Id="rId9" Type="http://schemas.openxmlformats.org/officeDocument/2006/relationships/image" Target="../media/image10.png"/><Relationship Id="rId14" Type="http://schemas.openxmlformats.org/officeDocument/2006/relationships/image" Target="../media/image15.png"/><Relationship Id="rId22" Type="http://schemas.openxmlformats.org/officeDocument/2006/relationships/image" Target="../media/image23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CN" dirty="0" smtClean="0"/>
              <a:t>Your Tour</a:t>
            </a:r>
            <a:endParaRPr kumimoji="1"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zh-CN" altLang="en-US" dirty="0" smtClean="0"/>
              <a:t>服务你的游途</a:t>
            </a:r>
            <a:endParaRPr kumimoji="1" lang="en-US" altLang="zh-CN" dirty="0" smtClean="0"/>
          </a:p>
          <a:p>
            <a:r>
              <a:rPr kumimoji="1" lang="en-US" altLang="zh-CN" dirty="0" smtClean="0"/>
              <a:t>Serve Your </a:t>
            </a:r>
            <a:r>
              <a:rPr kumimoji="1" lang="en-US" altLang="zh-CN" dirty="0" smtClean="0"/>
              <a:t>Tour</a:t>
            </a:r>
            <a:endParaRPr kumimoji="1"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9864569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旅游市场趋势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79340"/>
            <a:ext cx="8229600" cy="4525963"/>
          </a:xfrm>
        </p:spPr>
        <p:txBody>
          <a:bodyPr>
            <a:normAutofit fontScale="92500" lnSpcReduction="20000"/>
          </a:bodyPr>
          <a:lstStyle/>
          <a:p>
            <a:r>
              <a:rPr lang="zh-CN" altLang="zh-CN" dirty="0"/>
              <a:t>从简单的旅游资源查询，向旅游社区化、</a:t>
            </a:r>
            <a:r>
              <a:rPr lang="zh-CN" altLang="zh-CN" dirty="0" smtClean="0"/>
              <a:t>会员特色服务发展</a:t>
            </a:r>
            <a:r>
              <a:rPr lang="zh-CN" altLang="zh-CN" dirty="0"/>
              <a:t>。</a:t>
            </a:r>
            <a:endParaRPr lang="en-US" altLang="zh-CN" dirty="0" smtClean="0">
              <a:effectLst/>
            </a:endParaRPr>
          </a:p>
          <a:p>
            <a:r>
              <a:rPr lang="zh-CN" altLang="zh-CN" dirty="0" smtClean="0"/>
              <a:t>黄金旅游景点</a:t>
            </a:r>
            <a:r>
              <a:rPr lang="zh-CN" altLang="zh-CN" dirty="0"/>
              <a:t>越来越冷，用户偏好跨省旅游，但</a:t>
            </a:r>
            <a:r>
              <a:rPr lang="zh-CN" altLang="zh-CN" dirty="0" smtClean="0"/>
              <a:t>是</a:t>
            </a:r>
            <a:r>
              <a:rPr lang="zh-CN" altLang="en-US" dirty="0" smtClean="0"/>
              <a:t>大多数初级用户还是不知道</a:t>
            </a:r>
            <a:r>
              <a:rPr lang="zh-CN" altLang="zh-CN" dirty="0" smtClean="0"/>
              <a:t>去哪里</a:t>
            </a:r>
            <a:r>
              <a:rPr lang="zh-CN" altLang="en-US" dirty="0" smtClean="0"/>
              <a:t>。</a:t>
            </a:r>
            <a:r>
              <a:rPr lang="zh-CN" altLang="zh-CN" dirty="0"/>
              <a:t>用户只会在各大网站搜索更便宜的旅游产品，缺乏系统性，缺乏引导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r>
              <a:rPr lang="zh-CN" altLang="en-US" b="1" dirty="0"/>
              <a:t>近期，用户休闲度假、自助旅游（尤其是自驾）的趋势明显</a:t>
            </a:r>
            <a:r>
              <a:rPr lang="zh-CN" altLang="en-US" b="1" dirty="0" smtClean="0"/>
              <a:t>。</a:t>
            </a:r>
            <a:endParaRPr lang="en-US" altLang="zh-CN" b="1" dirty="0" smtClean="0"/>
          </a:p>
          <a:p>
            <a:r>
              <a:rPr lang="zh-CN" altLang="zh-CN" dirty="0" smtClean="0"/>
              <a:t>移动</a:t>
            </a:r>
            <a:r>
              <a:rPr lang="zh-CN" altLang="zh-CN" dirty="0"/>
              <a:t>端的旅游搜索在</a:t>
            </a:r>
            <a:r>
              <a:rPr lang="en-US" altLang="zh-CN" dirty="0"/>
              <a:t>2014</a:t>
            </a:r>
            <a:r>
              <a:rPr lang="zh-CN" altLang="zh-CN" dirty="0"/>
              <a:t>年暑假期间大幅上升，超过</a:t>
            </a:r>
            <a:r>
              <a:rPr lang="en-US" altLang="zh-CN" dirty="0"/>
              <a:t>PC</a:t>
            </a:r>
            <a:r>
              <a:rPr lang="zh-CN" altLang="zh-CN" dirty="0"/>
              <a:t>端</a:t>
            </a:r>
            <a:r>
              <a:rPr lang="zh-CN" altLang="zh-CN" dirty="0" smtClean="0"/>
              <a:t>。</a:t>
            </a:r>
            <a:r>
              <a:rPr kumimoji="1" lang="zh-CN" altLang="en-US" dirty="0" smtClean="0"/>
              <a:t>用户逐渐习惯于在</a:t>
            </a:r>
            <a:r>
              <a:rPr kumimoji="1" lang="en-US" altLang="zh-CN" dirty="0" smtClean="0"/>
              <a:t>APP</a:t>
            </a:r>
            <a:r>
              <a:rPr kumimoji="1" lang="zh-CN" altLang="en-US" dirty="0" smtClean="0"/>
              <a:t>上进行搜索和下单。</a:t>
            </a:r>
            <a:endParaRPr kumimoji="1" lang="en-US" altLang="zh-CN" dirty="0" smtClean="0"/>
          </a:p>
          <a:p>
            <a:endParaRPr lang="en-US" altLang="zh-CN" dirty="0" smtClean="0">
              <a:effectLst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57707" y="5840364"/>
            <a:ext cx="8429093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b="1" dirty="0">
                <a:solidFill>
                  <a:srgbClr val="FF0000"/>
                </a:solidFill>
              </a:rPr>
              <a:t>用户需要引导！</a:t>
            </a:r>
            <a:r>
              <a:rPr lang="zh-CN" altLang="en-US" sz="3200" b="1" dirty="0" smtClean="0">
                <a:solidFill>
                  <a:srgbClr val="FF0000"/>
                </a:solidFill>
              </a:rPr>
              <a:t>！正确的引导！！并且在过程中不停的引导！！！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745348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 smtClean="0"/>
              <a:t>YourTour</a:t>
            </a:r>
            <a:r>
              <a:rPr kumimoji="1" lang="zh-CN" altLang="en-US" dirty="0" smtClean="0"/>
              <a:t>做什么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zh-CN" dirty="0"/>
              <a:t>成为旅游行业</a:t>
            </a:r>
            <a:r>
              <a:rPr lang="zh-CN" altLang="zh-CN" dirty="0" smtClean="0"/>
              <a:t>的</a:t>
            </a:r>
            <a:r>
              <a:rPr lang="en-US" altLang="zh-CN" dirty="0" err="1" smtClean="0"/>
              <a:t>Youtube</a:t>
            </a:r>
            <a:r>
              <a:rPr lang="zh-CN" altLang="zh-CN" dirty="0"/>
              <a:t>、</a:t>
            </a:r>
            <a:r>
              <a:rPr lang="en-US" altLang="zh-CN" dirty="0" smtClean="0"/>
              <a:t>Facebook</a:t>
            </a:r>
            <a:r>
              <a:rPr lang="zh-CN" altLang="zh-CN" dirty="0"/>
              <a:t>和</a:t>
            </a:r>
            <a:r>
              <a:rPr lang="en-US" altLang="zh-CN" dirty="0" err="1"/>
              <a:t>Snapchat</a:t>
            </a:r>
            <a:r>
              <a:rPr lang="zh-CN" altLang="zh-CN" dirty="0"/>
              <a:t>，让会员在旅游过程中，通过该</a:t>
            </a:r>
            <a:r>
              <a:rPr lang="en-US" altLang="zh-CN" dirty="0"/>
              <a:t>APP</a:t>
            </a:r>
            <a:r>
              <a:rPr lang="zh-CN" altLang="zh-CN" dirty="0"/>
              <a:t>得到最大的旅游便捷性和娱乐性。并可以和同游者（团员）、朋友、关注者和公众分享旅游的快乐。</a:t>
            </a:r>
          </a:p>
          <a:p>
            <a:r>
              <a:rPr lang="zh-CN" altLang="zh-CN" dirty="0"/>
              <a:t>初期主要是通过个性化的行程设计、灵活的团队服务、丰富的社区分享体验，以流畅的用户体验、实时的旅游进程发布吸引用户自发的使用。</a:t>
            </a:r>
            <a:r>
              <a:rPr lang="zh-CN" altLang="zh-CN" dirty="0" smtClean="0">
                <a:effectLst/>
              </a:rPr>
              <a:t> 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142167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产品的演进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zh-CN" altLang="zh-CN" dirty="0"/>
              <a:t>第一步：通过直播互动、行程定制、自助游旅游团队管理等新鲜的在线旅游互动内容吸引人气。让用户在旅游的各个阶段都放不下我们的产品，尤其是在游中。推介特定的景区。</a:t>
            </a:r>
          </a:p>
          <a:p>
            <a:r>
              <a:rPr lang="zh-CN" altLang="zh-CN" dirty="0"/>
              <a:t>第二步：聚集人气后，全面实现会员制和权益制度，吸引各类</a:t>
            </a:r>
            <a:r>
              <a:rPr lang="en-US" altLang="zh-CN" dirty="0"/>
              <a:t>B2B2C</a:t>
            </a:r>
            <a:r>
              <a:rPr lang="zh-CN" altLang="zh-CN" dirty="0"/>
              <a:t>的上游供应商，并和垂直市场进行广泛的合作。</a:t>
            </a:r>
          </a:p>
          <a:p>
            <a:r>
              <a:rPr lang="zh-CN" altLang="zh-CN" dirty="0"/>
              <a:t>第三步：考虑直播广告，前向会员佣金开始有业务收入。</a:t>
            </a:r>
          </a:p>
          <a:p>
            <a:r>
              <a:rPr lang="zh-CN" altLang="zh-CN" dirty="0"/>
              <a:t>第四步：逐步提高用户服务感知，提高用户的粘性，开始后向收费。</a:t>
            </a:r>
          </a:p>
          <a:p>
            <a:r>
              <a:rPr lang="zh-CN" altLang="zh-CN" dirty="0"/>
              <a:t>我们的口号：再好的</a:t>
            </a:r>
            <a:r>
              <a:rPr lang="en-US" altLang="zh-CN" dirty="0"/>
              <a:t>O2O</a:t>
            </a:r>
            <a:r>
              <a:rPr lang="zh-CN" altLang="zh-CN" dirty="0"/>
              <a:t>，也需要主动的用户服务。</a:t>
            </a:r>
            <a:r>
              <a:rPr lang="zh-CN" altLang="zh-CN" dirty="0" smtClean="0">
                <a:effectLst/>
              </a:rPr>
              <a:t> 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186281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我们的市场目标和盈利点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CN" sz="1600" dirty="0"/>
              <a:t>1</a:t>
            </a:r>
            <a:r>
              <a:rPr lang="zh-CN" altLang="zh-CN" sz="1600" dirty="0"/>
              <a:t>、成为游中的入口，流量导入，分发到各垂直领域：</a:t>
            </a:r>
          </a:p>
          <a:p>
            <a:pPr marL="0" indent="0">
              <a:buNone/>
            </a:pPr>
            <a:r>
              <a:rPr lang="en-US" altLang="zh-CN" sz="1600" dirty="0"/>
              <a:t>1</a:t>
            </a:r>
            <a:r>
              <a:rPr lang="zh-CN" altLang="zh-CN" sz="1600" dirty="0"/>
              <a:t>）户外用品</a:t>
            </a:r>
            <a:r>
              <a:rPr lang="en-US" altLang="zh-CN" sz="1600" dirty="0"/>
              <a:t> </a:t>
            </a:r>
            <a:r>
              <a:rPr lang="en-US" altLang="zh-CN" sz="1600" dirty="0" smtClean="0"/>
              <a:t>8264</a:t>
            </a:r>
            <a:endParaRPr lang="zh-CN" altLang="zh-CN" sz="1600" dirty="0"/>
          </a:p>
          <a:p>
            <a:pPr marL="0" indent="0">
              <a:buNone/>
            </a:pPr>
            <a:r>
              <a:rPr lang="en-US" altLang="zh-CN" sz="1600" dirty="0"/>
              <a:t>2</a:t>
            </a:r>
            <a:r>
              <a:rPr lang="zh-CN" altLang="zh-CN" sz="1600" dirty="0"/>
              <a:t>）吃：点评、美团</a:t>
            </a:r>
          </a:p>
          <a:p>
            <a:pPr marL="0" indent="0">
              <a:buNone/>
            </a:pPr>
            <a:r>
              <a:rPr lang="en-US" altLang="zh-CN" sz="1600" dirty="0"/>
              <a:t>3</a:t>
            </a:r>
            <a:r>
              <a:rPr lang="zh-CN" altLang="zh-CN" sz="1600" dirty="0"/>
              <a:t>）特产：淘宝</a:t>
            </a:r>
          </a:p>
          <a:p>
            <a:pPr marL="0" indent="0">
              <a:buNone/>
            </a:pPr>
            <a:r>
              <a:rPr lang="en-US" altLang="zh-CN" sz="1600" dirty="0"/>
              <a:t>4</a:t>
            </a:r>
            <a:r>
              <a:rPr lang="zh-CN" altLang="zh-CN" sz="1600" dirty="0"/>
              <a:t>）景点：同程、驴妈妈</a:t>
            </a:r>
          </a:p>
          <a:p>
            <a:pPr marL="0" indent="0">
              <a:buNone/>
            </a:pPr>
            <a:r>
              <a:rPr lang="en-US" altLang="zh-CN" sz="1600" dirty="0"/>
              <a:t>5</a:t>
            </a:r>
            <a:r>
              <a:rPr lang="zh-CN" altLang="zh-CN" sz="1600" dirty="0"/>
              <a:t>）机票：航空公司、携</a:t>
            </a:r>
            <a:r>
              <a:rPr lang="zh-CN" altLang="zh-CN" sz="1600" dirty="0" smtClean="0"/>
              <a:t>程</a:t>
            </a:r>
            <a:r>
              <a:rPr lang="zh-CN" altLang="en-US" sz="1600" dirty="0" smtClean="0"/>
              <a:t>、酷讯</a:t>
            </a:r>
            <a:endParaRPr lang="zh-CN" altLang="zh-CN" sz="1600" dirty="0"/>
          </a:p>
          <a:p>
            <a:pPr marL="0" indent="0">
              <a:buNone/>
            </a:pPr>
            <a:r>
              <a:rPr lang="en-US" altLang="zh-CN" sz="1600" dirty="0"/>
              <a:t>6</a:t>
            </a:r>
            <a:r>
              <a:rPr lang="zh-CN" altLang="zh-CN" sz="1600" dirty="0"/>
              <a:t>）</a:t>
            </a:r>
            <a:r>
              <a:rPr lang="zh-CN" altLang="zh-CN" sz="1600" dirty="0" smtClean="0"/>
              <a:t>租车</a:t>
            </a:r>
            <a:r>
              <a:rPr lang="zh-CN" altLang="en-US" sz="1600" dirty="0" smtClean="0"/>
              <a:t>：</a:t>
            </a:r>
            <a:r>
              <a:rPr lang="en-US" altLang="zh-CN" sz="1600" dirty="0" err="1" smtClean="0"/>
              <a:t>ReltalCars</a:t>
            </a:r>
            <a:r>
              <a:rPr lang="zh-CN" altLang="en-US" sz="1600" dirty="0" smtClean="0"/>
              <a:t>、</a:t>
            </a:r>
            <a:r>
              <a:rPr lang="en-US" altLang="zh-CN" sz="1600" dirty="0" smtClean="0"/>
              <a:t>Hertz</a:t>
            </a:r>
            <a:endParaRPr lang="zh-CN" altLang="zh-CN" sz="1600" dirty="0"/>
          </a:p>
          <a:p>
            <a:pPr marL="0" indent="0">
              <a:buNone/>
            </a:pPr>
            <a:r>
              <a:rPr lang="en-US" altLang="zh-CN" sz="1600" dirty="0"/>
              <a:t>7</a:t>
            </a:r>
            <a:r>
              <a:rPr lang="zh-CN" altLang="zh-CN" sz="1600" dirty="0"/>
              <a:t>）团</a:t>
            </a:r>
            <a:r>
              <a:rPr lang="zh-CN" altLang="zh-CN" sz="1600" dirty="0" smtClean="0"/>
              <a:t>购</a:t>
            </a:r>
            <a:r>
              <a:rPr lang="zh-CN" altLang="en-US" sz="1600" dirty="0" smtClean="0"/>
              <a:t>：点评、美团（</a:t>
            </a:r>
            <a:r>
              <a:rPr lang="zh-CN" altLang="en-US" sz="1600" b="1" dirty="0" smtClean="0">
                <a:solidFill>
                  <a:srgbClr val="FF0000"/>
                </a:solidFill>
              </a:rPr>
              <a:t>潜在的合作伙伴和投资方，对综合旅游产品兴趣不大</a:t>
            </a:r>
            <a:r>
              <a:rPr lang="zh-CN" altLang="en-US" sz="1600" dirty="0" smtClean="0"/>
              <a:t>）</a:t>
            </a:r>
            <a:endParaRPr lang="zh-CN" altLang="zh-CN" sz="1600" dirty="0"/>
          </a:p>
          <a:p>
            <a:pPr marL="0" indent="0">
              <a:buNone/>
            </a:pPr>
            <a:r>
              <a:rPr lang="en-US" altLang="zh-CN" sz="1600" dirty="0"/>
              <a:t>8</a:t>
            </a:r>
            <a:r>
              <a:rPr lang="zh-CN" altLang="zh-CN" sz="1600" dirty="0"/>
              <a:t>）签</a:t>
            </a:r>
            <a:r>
              <a:rPr lang="zh-CN" altLang="zh-CN" sz="1600" dirty="0" smtClean="0"/>
              <a:t>到</a:t>
            </a:r>
            <a:r>
              <a:rPr lang="zh-CN" altLang="en-US" sz="1600" dirty="0" smtClean="0"/>
              <a:t>、点评</a:t>
            </a:r>
            <a:endParaRPr lang="zh-CN" altLang="zh-CN" sz="1600" dirty="0"/>
          </a:p>
          <a:p>
            <a:pPr marL="0" indent="0">
              <a:buNone/>
            </a:pPr>
            <a:r>
              <a:rPr lang="en-US" altLang="zh-CN" sz="1600" dirty="0"/>
              <a:t>9</a:t>
            </a:r>
            <a:r>
              <a:rPr lang="zh-CN" altLang="zh-CN" sz="1600" dirty="0"/>
              <a:t>）微信、微博</a:t>
            </a:r>
          </a:p>
          <a:p>
            <a:pPr marL="0" indent="0">
              <a:buNone/>
            </a:pPr>
            <a:r>
              <a:rPr lang="en-US" altLang="zh-CN" sz="1600" dirty="0"/>
              <a:t>10</a:t>
            </a:r>
            <a:r>
              <a:rPr lang="zh-CN" altLang="zh-CN" sz="1600" dirty="0"/>
              <a:t>）搜索引擎</a:t>
            </a:r>
          </a:p>
          <a:p>
            <a:pPr marL="0" indent="0">
              <a:buNone/>
            </a:pPr>
            <a:r>
              <a:rPr lang="en-US" altLang="zh-CN" sz="1600" dirty="0"/>
              <a:t>11</a:t>
            </a:r>
            <a:r>
              <a:rPr lang="zh-CN" altLang="zh-CN" sz="1600" dirty="0"/>
              <a:t>）旅游</a:t>
            </a:r>
            <a:r>
              <a:rPr lang="zh-CN" altLang="zh-CN" sz="1600" dirty="0" smtClean="0"/>
              <a:t>攻略</a:t>
            </a:r>
            <a:r>
              <a:rPr lang="zh-CN" altLang="en-US" sz="1600" dirty="0" smtClean="0"/>
              <a:t>（目的地）：蚂蜂窝、面包、蝉游记、途风网、</a:t>
            </a:r>
            <a:r>
              <a:rPr lang="en-US" altLang="zh-CN" sz="1600" dirty="0" err="1" smtClean="0"/>
              <a:t>TravelZoo</a:t>
            </a:r>
            <a:r>
              <a:rPr lang="zh-CN" altLang="en-US" sz="1600" dirty="0" smtClean="0"/>
              <a:t>、自在客（台湾）</a:t>
            </a:r>
            <a:endParaRPr lang="zh-CN" altLang="zh-CN" sz="1600" dirty="0"/>
          </a:p>
          <a:p>
            <a:pPr marL="0" indent="0">
              <a:buNone/>
            </a:pPr>
            <a:r>
              <a:rPr lang="en-US" altLang="zh-CN" sz="1600" dirty="0"/>
              <a:t>12</a:t>
            </a:r>
            <a:r>
              <a:rPr lang="zh-CN" altLang="zh-CN" sz="1600" dirty="0"/>
              <a:t>）旅游</a:t>
            </a:r>
            <a:r>
              <a:rPr lang="zh-CN" altLang="zh-CN" sz="1600" dirty="0" smtClean="0"/>
              <a:t>论坛</a:t>
            </a:r>
            <a:endParaRPr lang="en-US" altLang="zh-CN" sz="1600" dirty="0" smtClean="0"/>
          </a:p>
          <a:p>
            <a:pPr marL="0" indent="0">
              <a:buNone/>
            </a:pPr>
            <a:r>
              <a:rPr lang="en-US" altLang="zh-CN" sz="1600" dirty="0" smtClean="0"/>
              <a:t>13</a:t>
            </a:r>
            <a:r>
              <a:rPr lang="zh-CN" altLang="en-US" sz="1600" dirty="0" smtClean="0"/>
              <a:t>）</a:t>
            </a:r>
            <a:r>
              <a:rPr kumimoji="1" lang="zh-CN" altLang="en-US" sz="1600" dirty="0" smtClean="0"/>
              <a:t>名宿客栈：青芒果、松果、游多多</a:t>
            </a:r>
            <a:endParaRPr kumimoji="1" lang="en-US" altLang="zh-CN" sz="1600" dirty="0" smtClean="0"/>
          </a:p>
          <a:p>
            <a:pPr marL="0" indent="0">
              <a:buNone/>
            </a:pPr>
            <a:r>
              <a:rPr kumimoji="1" lang="en-US" altLang="zh-CN" sz="1600" dirty="0" smtClean="0"/>
              <a:t>14</a:t>
            </a:r>
            <a:r>
              <a:rPr kumimoji="1" lang="zh-CN" altLang="en-US" sz="1600" dirty="0" smtClean="0"/>
              <a:t>）酒店：</a:t>
            </a:r>
            <a:r>
              <a:rPr kumimoji="1" lang="en-US" altLang="zh-CN" sz="1600" dirty="0" smtClean="0"/>
              <a:t>Hotels</a:t>
            </a:r>
            <a:r>
              <a:rPr kumimoji="1" lang="zh-CN" altLang="en-US" sz="1600" dirty="0" smtClean="0"/>
              <a:t>、</a:t>
            </a:r>
            <a:r>
              <a:rPr kumimoji="1" lang="en-US" altLang="zh-CN" sz="1600" dirty="0" smtClean="0"/>
              <a:t>Booking</a:t>
            </a:r>
            <a:r>
              <a:rPr kumimoji="1" lang="zh-CN" altLang="en-US" sz="1600" dirty="0" smtClean="0"/>
              <a:t>、携程、酷讯、</a:t>
            </a:r>
            <a:r>
              <a:rPr kumimoji="1" lang="en-US" altLang="zh-CN" sz="1600" dirty="0" err="1" smtClean="0"/>
              <a:t>Agoda</a:t>
            </a:r>
            <a:r>
              <a:rPr kumimoji="1" lang="zh-CN" altLang="en-US" sz="1600" dirty="0" smtClean="0"/>
              <a:t>、邀乐网</a:t>
            </a:r>
            <a:endParaRPr lang="zh-CN" altLang="zh-CN" sz="1600" dirty="0"/>
          </a:p>
        </p:txBody>
      </p:sp>
    </p:spTree>
    <p:extLst>
      <p:ext uri="{BB962C8B-B14F-4D97-AF65-F5344CB8AC3E}">
        <p14:creationId xmlns:p14="http://schemas.microsoft.com/office/powerpoint/2010/main" val="30311741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我们的市场目标和盈利点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 smtClean="0"/>
              <a:t>2</a:t>
            </a:r>
            <a:r>
              <a:rPr lang="zh-CN" altLang="en-US" dirty="0" smtClean="0"/>
              <a:t>、</a:t>
            </a:r>
            <a:r>
              <a:rPr lang="zh-CN" altLang="zh-CN" dirty="0" smtClean="0"/>
              <a:t>达人</a:t>
            </a:r>
            <a:r>
              <a:rPr lang="zh-CN" altLang="zh-CN" dirty="0"/>
              <a:t>，地主产业化</a:t>
            </a:r>
          </a:p>
          <a:p>
            <a:pPr marL="0" indent="0">
              <a:buNone/>
            </a:pPr>
            <a:r>
              <a:rPr lang="en-US" altLang="zh-CN" dirty="0"/>
              <a:t>3</a:t>
            </a:r>
            <a:r>
              <a:rPr lang="zh-CN" altLang="zh-CN" dirty="0"/>
              <a:t>、直播植入广告</a:t>
            </a:r>
          </a:p>
          <a:p>
            <a:pPr marL="0" indent="0">
              <a:buNone/>
            </a:pPr>
            <a:r>
              <a:rPr lang="en-US" altLang="zh-CN" dirty="0"/>
              <a:t>4</a:t>
            </a:r>
            <a:r>
              <a:rPr lang="zh-CN" altLang="zh-CN" dirty="0"/>
              <a:t>、图片，文字，视频，文化，历史，制作过程各种元素结合，进行文化传播，特色推介</a:t>
            </a:r>
          </a:p>
          <a:p>
            <a:pPr marL="0" indent="0">
              <a:buNone/>
            </a:pPr>
            <a:r>
              <a:rPr lang="en-US" altLang="zh-CN" dirty="0"/>
              <a:t>5</a:t>
            </a:r>
            <a:r>
              <a:rPr lang="zh-CN" altLang="en-US" dirty="0"/>
              <a:t>、</a:t>
            </a:r>
            <a:r>
              <a:rPr lang="zh-CN" altLang="zh-CN" dirty="0"/>
              <a:t>贴心的会员服务，下一站煲鸡汤服务 </a:t>
            </a:r>
            <a:endParaRPr kumimoji="1" lang="zh-CN" altLang="en-US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924015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会员的服务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kumimoji="1" lang="zh-CN" altLang="en-US" dirty="0" smtClean="0"/>
              <a:t>双向的会员服务</a:t>
            </a:r>
            <a:endParaRPr kumimoji="1" lang="en-US" altLang="zh-CN" dirty="0" smtClean="0"/>
          </a:p>
          <a:p>
            <a:pPr lvl="1"/>
            <a:r>
              <a:rPr kumimoji="1" lang="en-US" altLang="zh-CN" dirty="0" smtClean="0"/>
              <a:t>B</a:t>
            </a:r>
            <a:r>
              <a:rPr kumimoji="1" lang="zh-CN" altLang="en-US" dirty="0" smtClean="0"/>
              <a:t>端：达人／地主的产业化、旅游俱乐部（含青年旅社、户外运动俱乐部）、餐饮</a:t>
            </a:r>
            <a:r>
              <a:rPr kumimoji="1" lang="zh-CN" altLang="zh-CN" dirty="0" smtClean="0"/>
              <a:t>（</a:t>
            </a:r>
            <a:r>
              <a:rPr kumimoji="1" lang="zh-CN" altLang="en-US" dirty="0" smtClean="0"/>
              <a:t>饭店、农家乐、农民）、住宿（酒店、农家乐、民宿、短租）</a:t>
            </a:r>
            <a:endParaRPr kumimoji="1" lang="en-US" altLang="zh-CN" dirty="0" smtClean="0"/>
          </a:p>
          <a:p>
            <a:pPr lvl="1"/>
            <a:r>
              <a:rPr kumimoji="1" lang="en-US" altLang="zh-CN" dirty="0" smtClean="0"/>
              <a:t>C</a:t>
            </a:r>
            <a:r>
              <a:rPr kumimoji="1" lang="zh-CN" altLang="en-US" dirty="0" smtClean="0"/>
              <a:t>端：</a:t>
            </a:r>
            <a:r>
              <a:rPr lang="zh-CN" altLang="zh-CN" dirty="0"/>
              <a:t>提供贴心的会员服务，不仅是预定，而是增值的服务，例如提前准备好必须的附带用品，备胎、炖鸡汤服务、</a:t>
            </a:r>
            <a:r>
              <a:rPr lang="zh-CN" altLang="zh-CN" dirty="0" smtClean="0"/>
              <a:t>快递</a:t>
            </a:r>
            <a:r>
              <a:rPr lang="zh-CN" altLang="en-US" dirty="0" smtClean="0"/>
              <a:t>收取等</a:t>
            </a:r>
            <a:r>
              <a:rPr lang="zh-CN" altLang="zh-CN" dirty="0" smtClean="0"/>
              <a:t>；</a:t>
            </a:r>
            <a:endParaRPr lang="en-US" altLang="zh-CN" dirty="0" smtClean="0"/>
          </a:p>
          <a:p>
            <a:r>
              <a:rPr kumimoji="1" lang="zh-CN" altLang="en-US" dirty="0" smtClean="0"/>
              <a:t>通过优质的服务引导用户选择产品，最终形成购买行为。（用户的订购转化率，从搜索、浏览、注册、点击详情、比较、研究等多个步骤，最终订购的只有万分之一。）</a:t>
            </a:r>
            <a:endParaRPr kumimoji="1" lang="en-US" altLang="zh-CN" dirty="0" smtClean="0"/>
          </a:p>
          <a:p>
            <a:pPr lvl="1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777099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VIP</a:t>
            </a:r>
            <a:r>
              <a:rPr kumimoji="1" lang="zh-CN" altLang="en-US" dirty="0" smtClean="0"/>
              <a:t>用户特色服务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kumimoji="1" lang="zh-CN" altLang="en-US" dirty="0" smtClean="0"/>
              <a:t>用户签到后，系统会自动通知下一站的到达合作伙伴，合作伙伴收到通知后，会为会员提供预先制定的需求，提供贴心的服务。</a:t>
            </a:r>
            <a:endParaRPr kumimoji="1" lang="en-US" altLang="zh-CN" dirty="0" smtClean="0"/>
          </a:p>
          <a:p>
            <a:r>
              <a:rPr kumimoji="1" lang="zh-CN" altLang="en-US" dirty="0" smtClean="0"/>
              <a:t>这种服务可以定位为增值服务，例如：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点餐，甚至早点把汤煲好，根据用户的需求，准备好食材，提前联系用户，在用户到达前半小时到一小时之间，开始烧菜，让用户一到就能吃。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住宿，预选为用户准备好房间，到了凭证件入住即可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租车，准备好需要的车，到了付款即提车，或者网上支付后，直接提车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快递收取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达人地陪，早点在集合点等待用户，买好景点门票，准备好车等必需品</a:t>
            </a:r>
            <a:endParaRPr kumimoji="1"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2010452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特色推介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zh-CN" altLang="en-US" dirty="0" smtClean="0"/>
              <a:t>对非热门景区进行深入合作，建立专区，提供特色服务：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农家乐等特色餐饮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民宿、温泉住宿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达人地陪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特产推介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游记和线路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景点、住宿、餐饮折扣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历史、文化介绍</a:t>
            </a:r>
            <a:endParaRPr kumimoji="1"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7472934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社交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zh-CN" dirty="0"/>
              <a:t>旅游直播，成为旅游</a:t>
            </a:r>
            <a:r>
              <a:rPr lang="zh-CN" altLang="zh-CN" dirty="0" smtClean="0"/>
              <a:t>的</a:t>
            </a:r>
            <a:r>
              <a:rPr lang="en-US" altLang="zh-CN" dirty="0" err="1" smtClean="0"/>
              <a:t>Youtube+FaceBook</a:t>
            </a:r>
            <a:r>
              <a:rPr lang="zh-CN" altLang="zh-CN" dirty="0"/>
              <a:t>＋</a:t>
            </a:r>
            <a:r>
              <a:rPr lang="en-US" altLang="zh-CN" dirty="0" err="1"/>
              <a:t>Snapchat</a:t>
            </a:r>
            <a:r>
              <a:rPr lang="zh-CN" altLang="zh-CN" dirty="0"/>
              <a:t>，广告</a:t>
            </a:r>
            <a:r>
              <a:rPr lang="zh-CN" altLang="zh-CN" dirty="0" smtClean="0"/>
              <a:t>模式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直播室：亲人、同游者、同地点者、同线路者、关注者、公众</a:t>
            </a:r>
            <a:endParaRPr lang="zh-CN" altLang="zh-CN" dirty="0"/>
          </a:p>
          <a:p>
            <a:r>
              <a:rPr lang="zh-CN" altLang="zh-CN" dirty="0"/>
              <a:t>信息分享：私人、团、朋友圈、公开</a:t>
            </a:r>
          </a:p>
          <a:p>
            <a:r>
              <a:rPr lang="zh-CN" altLang="zh-CN" dirty="0"/>
              <a:t>朋友圈：通信录、微信、微博、关注的人，其他第三方导入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494309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大数据的支撑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通过用户浏览数据和各大网站的数据比较，分析出各种不同类型的用户在不同季节、不同生活阶段、生活状态中的特色推介。</a:t>
            </a:r>
            <a:endParaRPr kumimoji="1" lang="en-US" altLang="zh-CN" dirty="0" smtClean="0"/>
          </a:p>
          <a:p>
            <a:r>
              <a:rPr kumimoji="1" lang="zh-CN" altLang="en-US" dirty="0" smtClean="0"/>
              <a:t>为用户在制定行程过程中提供便利。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440826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市场背景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zh-CN" altLang="en-US" sz="1400" dirty="0"/>
              <a:t>国家旅游局</a:t>
            </a:r>
            <a:r>
              <a:rPr lang="en-US" altLang="zh-CN" sz="1400" dirty="0"/>
              <a:t>2013</a:t>
            </a:r>
            <a:r>
              <a:rPr lang="zh-CN" altLang="en-US" sz="1400" dirty="0"/>
              <a:t>年公布的数据显示，</a:t>
            </a:r>
            <a:r>
              <a:rPr lang="en-US" altLang="zh-CN" sz="1400" dirty="0"/>
              <a:t>2013</a:t>
            </a:r>
            <a:r>
              <a:rPr lang="zh-CN" altLang="en-US" sz="1400" dirty="0"/>
              <a:t>年旅游消费旺盛，前三季度旅游接待总人数大约</a:t>
            </a:r>
            <a:r>
              <a:rPr lang="en-US" altLang="zh-CN" sz="1400" dirty="0"/>
              <a:t>25.6</a:t>
            </a:r>
            <a:r>
              <a:rPr lang="zh-CN" altLang="en-US" sz="1400" dirty="0"/>
              <a:t>亿人次，旅游总收入</a:t>
            </a:r>
            <a:r>
              <a:rPr lang="en-US" altLang="zh-CN" sz="1400" dirty="0"/>
              <a:t>2.14</a:t>
            </a:r>
            <a:r>
              <a:rPr lang="zh-CN" altLang="en-US" sz="1400" dirty="0"/>
              <a:t>万亿元，同比分别增长</a:t>
            </a:r>
            <a:r>
              <a:rPr lang="en-US" altLang="zh-CN" sz="1400" dirty="0"/>
              <a:t>10%</a:t>
            </a:r>
            <a:r>
              <a:rPr lang="zh-CN" altLang="en-US" sz="1400" dirty="0"/>
              <a:t>和</a:t>
            </a:r>
            <a:r>
              <a:rPr lang="en-US" altLang="zh-CN" sz="1400" dirty="0"/>
              <a:t>12%</a:t>
            </a:r>
            <a:r>
              <a:rPr lang="zh-CN" altLang="en-US" sz="1400" dirty="0"/>
              <a:t>。另一方面，旅游行业市场集中度较低，代表旅游行业的</a:t>
            </a:r>
            <a:r>
              <a:rPr lang="en-US" altLang="zh-CN" sz="1400" dirty="0"/>
              <a:t>31</a:t>
            </a:r>
            <a:r>
              <a:rPr lang="zh-CN" altLang="en-US" sz="1400" dirty="0"/>
              <a:t>家旅游上市公司总收入为</a:t>
            </a:r>
            <a:r>
              <a:rPr lang="en-US" altLang="zh-CN" sz="1400" dirty="0"/>
              <a:t>401.91</a:t>
            </a:r>
            <a:r>
              <a:rPr lang="zh-CN" altLang="en-US" sz="1400" dirty="0"/>
              <a:t>亿元人民币，占全国旅游总收入的</a:t>
            </a:r>
            <a:r>
              <a:rPr lang="en-US" altLang="zh-CN" sz="1400" dirty="0"/>
              <a:t>1.56%</a:t>
            </a:r>
            <a:r>
              <a:rPr lang="zh-CN" altLang="en-US" sz="1400" dirty="0" smtClean="0"/>
              <a:t>。其中在线旅游市场只占了总量的</a:t>
            </a:r>
            <a:r>
              <a:rPr lang="en-US" altLang="zh-CN" sz="1400" dirty="0" smtClean="0"/>
              <a:t>7.7%</a:t>
            </a:r>
            <a:r>
              <a:rPr lang="zh-CN" altLang="en-US" sz="1400" dirty="0" smtClean="0"/>
              <a:t>。</a:t>
            </a:r>
            <a:endParaRPr lang="en-US" altLang="zh-CN" sz="1400" dirty="0" smtClean="0"/>
          </a:p>
          <a:p>
            <a:r>
              <a:rPr lang="zh-CN" altLang="en-US" sz="1400" dirty="0" smtClean="0"/>
              <a:t>根据中国报告大厅发布的</a:t>
            </a:r>
            <a:r>
              <a:rPr lang="en-US" altLang="zh-CN" sz="1400" dirty="0" smtClean="0"/>
              <a:t>《2014-2018</a:t>
            </a:r>
            <a:r>
              <a:rPr lang="zh-CN" altLang="en-US" sz="1400" dirty="0" smtClean="0"/>
              <a:t>中国旅游行业研究报告显示</a:t>
            </a:r>
            <a:r>
              <a:rPr lang="en-US" altLang="zh-CN" sz="1400" dirty="0" smtClean="0"/>
              <a:t>》</a:t>
            </a:r>
            <a:r>
              <a:rPr lang="zh-CN" altLang="en-US" sz="1400" dirty="0" smtClean="0"/>
              <a:t>，</a:t>
            </a:r>
            <a:r>
              <a:rPr lang="en-US" altLang="zh-CN" sz="1400" dirty="0" smtClean="0"/>
              <a:t>2014</a:t>
            </a:r>
            <a:r>
              <a:rPr lang="zh-CN" altLang="en-US" sz="1400" dirty="0"/>
              <a:t>年在线旅游</a:t>
            </a:r>
            <a:r>
              <a:rPr lang="en-US" altLang="zh-CN" sz="1400" dirty="0"/>
              <a:t>OTA</a:t>
            </a:r>
            <a:r>
              <a:rPr lang="zh-CN" altLang="en-US" sz="1400" dirty="0"/>
              <a:t>交易规模</a:t>
            </a:r>
            <a:r>
              <a:rPr lang="en-US" altLang="zh-CN" sz="1400" dirty="0"/>
              <a:t>614.1</a:t>
            </a:r>
            <a:r>
              <a:rPr lang="zh-CN" altLang="en-US" sz="1400" dirty="0"/>
              <a:t>亿元，环比增长</a:t>
            </a:r>
            <a:r>
              <a:rPr lang="en-US" altLang="zh-CN" sz="1400" dirty="0"/>
              <a:t>5.5%</a:t>
            </a:r>
            <a:r>
              <a:rPr lang="zh-CN" altLang="en-US" sz="1400" dirty="0"/>
              <a:t>，同比增长</a:t>
            </a:r>
            <a:r>
              <a:rPr lang="en-US" altLang="zh-CN" sz="1400" dirty="0"/>
              <a:t>17.1%</a:t>
            </a:r>
            <a:r>
              <a:rPr lang="zh-CN" altLang="en-US" sz="1400" dirty="0"/>
              <a:t>；营收额为</a:t>
            </a:r>
            <a:r>
              <a:rPr lang="en-US" altLang="zh-CN" sz="1400" dirty="0"/>
              <a:t>32.4</a:t>
            </a:r>
            <a:r>
              <a:rPr lang="zh-CN" altLang="en-US" sz="1400" dirty="0"/>
              <a:t>亿元，环比增长</a:t>
            </a:r>
            <a:r>
              <a:rPr lang="en-US" altLang="zh-CN" sz="1400" dirty="0"/>
              <a:t>4.5%</a:t>
            </a:r>
            <a:r>
              <a:rPr lang="zh-CN" altLang="en-US" sz="1400" dirty="0"/>
              <a:t>，同比增长</a:t>
            </a:r>
            <a:r>
              <a:rPr lang="en-US" altLang="zh-CN" sz="1400" dirty="0"/>
              <a:t>19.0%</a:t>
            </a:r>
            <a:r>
              <a:rPr lang="zh-CN" altLang="en-US" sz="1400" dirty="0" smtClean="0"/>
              <a:t>。</a:t>
            </a:r>
            <a:endParaRPr lang="en-US" altLang="zh-CN" sz="1400" dirty="0" smtClean="0"/>
          </a:p>
          <a:p>
            <a:r>
              <a:rPr lang="zh-CN" altLang="en-US" sz="1400" dirty="0" smtClean="0"/>
              <a:t>艾瑞咨询报告显示，</a:t>
            </a:r>
            <a:r>
              <a:rPr lang="en-US" altLang="zh-CN" sz="1400" dirty="0"/>
              <a:t>2014</a:t>
            </a:r>
            <a:r>
              <a:rPr lang="zh-CN" altLang="en-US" sz="1400" dirty="0"/>
              <a:t>年中国在线旅游市场交易规模达</a:t>
            </a:r>
            <a:r>
              <a:rPr lang="en-US" altLang="zh-CN" sz="1400" dirty="0"/>
              <a:t>2772.9</a:t>
            </a:r>
            <a:r>
              <a:rPr lang="zh-CN" altLang="en-US" sz="1400" dirty="0"/>
              <a:t>亿元，比</a:t>
            </a:r>
            <a:r>
              <a:rPr lang="en-US" altLang="zh-CN" sz="1400" dirty="0"/>
              <a:t>2013</a:t>
            </a:r>
            <a:r>
              <a:rPr lang="zh-CN" altLang="en-US" sz="1400" dirty="0"/>
              <a:t>年增长</a:t>
            </a:r>
            <a:r>
              <a:rPr lang="en-US" altLang="zh-CN" sz="1400" dirty="0"/>
              <a:t>27.1%</a:t>
            </a:r>
            <a:r>
              <a:rPr lang="zh-CN" altLang="en-US" sz="1400" dirty="0"/>
              <a:t>，增速保持稳定。艾瑞咨询认为，</a:t>
            </a:r>
            <a:r>
              <a:rPr lang="en-US" altLang="zh-CN" sz="1400" dirty="0"/>
              <a:t>2014</a:t>
            </a:r>
            <a:r>
              <a:rPr lang="zh-CN" altLang="en-US" sz="1400" dirty="0"/>
              <a:t>年中国在线旅游市场的稳定增长主要受机票、酒店、度假三大核心板块的利好发展驱动。从细分领域来看，机票是在线旅游市场中发展最成熟的领域，由于其基数较大，因此发展增速相对较慢</a:t>
            </a:r>
            <a:r>
              <a:rPr lang="en-US" altLang="zh-CN" sz="1400" dirty="0"/>
              <a:t>;</a:t>
            </a:r>
            <a:r>
              <a:rPr lang="zh-CN" altLang="en-US" sz="1400" dirty="0"/>
              <a:t>近两年国内休闲用途住宿需求逐渐释放，酒店市场持续火热，</a:t>
            </a:r>
            <a:r>
              <a:rPr lang="en-US" altLang="zh-CN" sz="1400" dirty="0"/>
              <a:t>2014</a:t>
            </a:r>
            <a:r>
              <a:rPr lang="zh-CN" altLang="en-US" sz="1400" dirty="0"/>
              <a:t>年中国在线酒店市场增速升至</a:t>
            </a:r>
            <a:r>
              <a:rPr lang="en-US" altLang="zh-CN" sz="1400" dirty="0"/>
              <a:t>30.0%</a:t>
            </a:r>
            <a:r>
              <a:rPr lang="zh-CN" altLang="en-US" sz="1400" dirty="0"/>
              <a:t>左右</a:t>
            </a:r>
            <a:r>
              <a:rPr lang="en-US" altLang="zh-CN" sz="1400" dirty="0"/>
              <a:t>;</a:t>
            </a:r>
            <a:r>
              <a:rPr lang="zh-CN" altLang="en-US" sz="1400" dirty="0"/>
              <a:t>度假是在线旅游行业中最热门、发展增速最快的板块，</a:t>
            </a:r>
            <a:r>
              <a:rPr lang="en-US" altLang="zh-CN" sz="1400" dirty="0"/>
              <a:t>2014</a:t>
            </a:r>
            <a:r>
              <a:rPr lang="zh-CN" altLang="en-US" sz="1400" dirty="0"/>
              <a:t>年在线度假市场规模突破</a:t>
            </a:r>
            <a:r>
              <a:rPr lang="en-US" altLang="zh-CN" sz="1400" dirty="0"/>
              <a:t>400.0</a:t>
            </a:r>
            <a:r>
              <a:rPr lang="zh-CN" altLang="en-US" sz="1400" dirty="0"/>
              <a:t>亿元，增速保持在</a:t>
            </a:r>
            <a:r>
              <a:rPr lang="en-US" altLang="zh-CN" sz="1400" dirty="0"/>
              <a:t>40.0%</a:t>
            </a:r>
            <a:r>
              <a:rPr lang="zh-CN" altLang="en-US" sz="1400" dirty="0"/>
              <a:t>以上</a:t>
            </a:r>
            <a:r>
              <a:rPr lang="zh-CN" altLang="en-US" sz="1400" dirty="0" smtClean="0"/>
              <a:t>。</a:t>
            </a:r>
            <a:endParaRPr lang="en-US" altLang="zh-CN" sz="1400" dirty="0" smtClean="0"/>
          </a:p>
          <a:p>
            <a:r>
              <a:rPr lang="en-US" altLang="zh-CN" sz="1400" dirty="0"/>
              <a:t>《2014</a:t>
            </a:r>
            <a:r>
              <a:rPr lang="zh-CN" altLang="en-US" sz="1400" dirty="0"/>
              <a:t>年中国在线旅游度假市场研究报告</a:t>
            </a:r>
            <a:r>
              <a:rPr lang="en-US" altLang="zh-CN" sz="1400" dirty="0"/>
              <a:t>》</a:t>
            </a:r>
            <a:r>
              <a:rPr lang="zh-CN" altLang="en-US" sz="1400" dirty="0"/>
              <a:t>显示，</a:t>
            </a:r>
            <a:r>
              <a:rPr lang="en-US" altLang="zh-CN" sz="1400" dirty="0"/>
              <a:t>2013</a:t>
            </a:r>
            <a:r>
              <a:rPr lang="zh-CN" altLang="en-US" sz="1400" dirty="0"/>
              <a:t>年中国在线旅游市场交易规模达</a:t>
            </a:r>
            <a:r>
              <a:rPr lang="en-US" altLang="zh-CN" sz="1400" dirty="0"/>
              <a:t>2181.2</a:t>
            </a:r>
            <a:r>
              <a:rPr lang="zh-CN" altLang="en-US" sz="1400" dirty="0"/>
              <a:t>亿元，增速为</a:t>
            </a:r>
            <a:r>
              <a:rPr lang="en-US" altLang="zh-CN" sz="1400" dirty="0"/>
              <a:t>27.7%</a:t>
            </a:r>
            <a:r>
              <a:rPr lang="zh-CN" altLang="en-US" sz="1400" dirty="0"/>
              <a:t>。预计到</a:t>
            </a:r>
            <a:r>
              <a:rPr lang="en-US" altLang="zh-CN" sz="1400" dirty="0"/>
              <a:t>2017</a:t>
            </a:r>
            <a:r>
              <a:rPr lang="zh-CN" altLang="en-US" sz="1400" dirty="0"/>
              <a:t>年，在线旅游市场的交易规模将达到</a:t>
            </a:r>
            <a:r>
              <a:rPr lang="en-US" altLang="zh-CN" sz="1400" dirty="0"/>
              <a:t>4782.3</a:t>
            </a:r>
            <a:r>
              <a:rPr lang="zh-CN" altLang="en-US" sz="1400" dirty="0"/>
              <a:t>亿元，比</a:t>
            </a:r>
            <a:r>
              <a:rPr lang="en-US" altLang="zh-CN" sz="1400" dirty="0"/>
              <a:t>2013</a:t>
            </a:r>
            <a:r>
              <a:rPr lang="zh-CN" altLang="en-US" sz="1400" dirty="0"/>
              <a:t>年翻一番。</a:t>
            </a:r>
            <a:endParaRPr lang="en-US" altLang="zh-CN" sz="1400" dirty="0" smtClean="0"/>
          </a:p>
          <a:p>
            <a:r>
              <a:rPr lang="zh-CN" altLang="en-US" sz="1400" dirty="0" smtClean="0"/>
              <a:t>从旅游特征来看，</a:t>
            </a:r>
            <a:r>
              <a:rPr lang="en-US" altLang="zh-CN" sz="1400" dirty="0"/>
              <a:t>2014</a:t>
            </a:r>
            <a:r>
              <a:rPr lang="zh-CN" altLang="en-US" sz="1400" dirty="0"/>
              <a:t>年上半年，国内游、出境游、入境游继续保持“两升一降”局面</a:t>
            </a:r>
            <a:r>
              <a:rPr lang="en-US" altLang="zh-CN" sz="1400" dirty="0"/>
              <a:t>——</a:t>
            </a:r>
            <a:r>
              <a:rPr lang="zh-CN" altLang="en-US" sz="1400" dirty="0"/>
              <a:t>国内游和出境游人数均呈两位数增长，入境游继续负增长</a:t>
            </a:r>
            <a:r>
              <a:rPr lang="zh-CN" altLang="en-US" sz="1400" dirty="0" smtClean="0"/>
              <a:t>。</a:t>
            </a:r>
            <a:endParaRPr lang="en-US" altLang="zh-CN" sz="1400" dirty="0" smtClean="0"/>
          </a:p>
          <a:p>
            <a:r>
              <a:rPr lang="zh-CN" altLang="en-US" sz="1400" dirty="0" smtClean="0"/>
              <a:t>据中国旅游</a:t>
            </a:r>
            <a:r>
              <a:rPr lang="zh-CN" altLang="en-US" sz="1400" dirty="0"/>
              <a:t>研究院的报告，</a:t>
            </a:r>
            <a:r>
              <a:rPr lang="en-US" altLang="zh-CN" sz="1400" dirty="0"/>
              <a:t>1-6</a:t>
            </a:r>
            <a:r>
              <a:rPr lang="zh-CN" altLang="en-US" sz="1400" dirty="0"/>
              <a:t>月中国出境旅游人数达</a:t>
            </a:r>
            <a:r>
              <a:rPr lang="en-US" altLang="zh-CN" sz="1400" dirty="0"/>
              <a:t>5410</a:t>
            </a:r>
            <a:r>
              <a:rPr lang="zh-CN" altLang="en-US" sz="1400" dirty="0"/>
              <a:t>万人次，同比大增</a:t>
            </a:r>
            <a:r>
              <a:rPr lang="en-US" altLang="zh-CN" sz="1400" dirty="0"/>
              <a:t>18.7%</a:t>
            </a:r>
            <a:r>
              <a:rPr lang="zh-CN" altLang="en-US" sz="1400" dirty="0"/>
              <a:t>，带动出境旅游支出超过</a:t>
            </a:r>
            <a:r>
              <a:rPr lang="en-US" altLang="zh-CN" sz="1400" dirty="0"/>
              <a:t>700</a:t>
            </a:r>
            <a:r>
              <a:rPr lang="zh-CN" altLang="en-US" sz="1400" dirty="0"/>
              <a:t>亿美元，同比增长</a:t>
            </a:r>
            <a:r>
              <a:rPr lang="en-US" altLang="zh-CN" sz="1400" dirty="0"/>
              <a:t>20.7%</a:t>
            </a:r>
            <a:r>
              <a:rPr lang="zh-CN" altLang="en-US" sz="1400" dirty="0"/>
              <a:t>，贸易逆差超过</a:t>
            </a:r>
            <a:r>
              <a:rPr lang="en-US" altLang="zh-CN" sz="1400" dirty="0"/>
              <a:t>470</a:t>
            </a:r>
            <a:r>
              <a:rPr lang="zh-CN" altLang="en-US" sz="1400" dirty="0"/>
              <a:t>亿美元。</a:t>
            </a:r>
          </a:p>
          <a:p>
            <a:r>
              <a:rPr lang="zh-CN" altLang="en-US" sz="1400" dirty="0" smtClean="0"/>
              <a:t>出境旅游</a:t>
            </a:r>
            <a:r>
              <a:rPr lang="zh-CN" altLang="en-US" sz="1400" dirty="0"/>
              <a:t>市场分析：对华免签证或放宽签证制度的国家</a:t>
            </a:r>
            <a:r>
              <a:rPr lang="en-US" altLang="zh-CN" sz="1400" dirty="0"/>
              <a:t>/</a:t>
            </a:r>
            <a:r>
              <a:rPr lang="zh-CN" altLang="en-US" sz="1400" dirty="0"/>
              <a:t>地区增多，出境游从精英化走向平民化和多元化。</a:t>
            </a:r>
            <a:endParaRPr lang="en-US" altLang="zh-CN" sz="1400" dirty="0" smtClean="0"/>
          </a:p>
          <a:p>
            <a:r>
              <a:rPr lang="zh-CN" altLang="zh-CN" sz="1400" dirty="0"/>
              <a:t>根据《</a:t>
            </a:r>
            <a:r>
              <a:rPr lang="en-US" altLang="zh-CN" sz="1400" dirty="0"/>
              <a:t>2014</a:t>
            </a:r>
            <a:r>
              <a:rPr lang="zh-CN" altLang="zh-CN" sz="1400" dirty="0"/>
              <a:t>年中国旅游百度指数报告》显示，大量用户还停留在名山胜水，还在旅游的初期阶段，空间很大</a:t>
            </a:r>
            <a:r>
              <a:rPr lang="zh-CN" altLang="zh-CN" sz="1400" dirty="0" smtClean="0"/>
              <a:t>。</a:t>
            </a:r>
            <a:endParaRPr lang="en-US" altLang="zh-CN" sz="1400" dirty="0" smtClean="0"/>
          </a:p>
          <a:p>
            <a:endParaRPr lang="en-US" altLang="zh-CN" sz="1400" dirty="0" smtClean="0"/>
          </a:p>
          <a:p>
            <a:endParaRPr lang="en-US" altLang="zh-CN" sz="1400" dirty="0" smtClean="0"/>
          </a:p>
          <a:p>
            <a:endParaRPr kumimoji="1"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7289704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我们的买点</a:t>
            </a:r>
            <a:endParaRPr kumimoji="1" lang="zh-CN" altLang="en-US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4614755"/>
              </p:ext>
            </p:extLst>
          </p:nvPr>
        </p:nvGraphicFramePr>
        <p:xfrm>
          <a:off x="158757" y="1397000"/>
          <a:ext cx="8766951" cy="4566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9266"/>
                <a:gridCol w="4311359"/>
                <a:gridCol w="3156326"/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sz="1400" b="0" dirty="0" smtClean="0">
                          <a:solidFill>
                            <a:srgbClr val="000000"/>
                          </a:solidFill>
                        </a:rPr>
                        <a:t>特点</a:t>
                      </a:r>
                      <a:endParaRPr lang="zh-CN" altLang="en-US" sz="1400" b="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b="0" dirty="0" smtClean="0">
                          <a:solidFill>
                            <a:srgbClr val="000000"/>
                          </a:solidFill>
                        </a:rPr>
                        <a:t>描述</a:t>
                      </a:r>
                      <a:endParaRPr lang="zh-CN" altLang="en-US" sz="1400" b="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b="0" dirty="0" smtClean="0">
                          <a:solidFill>
                            <a:srgbClr val="000000"/>
                          </a:solidFill>
                        </a:rPr>
                        <a:t>途径</a:t>
                      </a:r>
                      <a:endParaRPr lang="zh-CN" altLang="en-US" sz="1400" b="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zh-CN" sz="1400" b="0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平台领先</a:t>
                      </a:r>
                      <a:r>
                        <a:rPr lang="zh-CN" altLang="zh-CN" sz="1400" b="0" dirty="0" smtClean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endParaRPr lang="zh-CN" altLang="en-US" sz="1400" b="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zh-CN" sz="1400" b="0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通过数据采集、分析、匹配和推送，使用户在第一时间获取计划或者正在的行程相关信息</a:t>
                      </a:r>
                      <a:r>
                        <a:rPr lang="zh-CN" altLang="zh-CN" sz="1400" b="0" dirty="0" smtClean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endParaRPr lang="zh-CN" altLang="en-US" sz="1400" b="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zh-CN" sz="1400" b="0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大数据分析平台</a:t>
                      </a:r>
                      <a:r>
                        <a:rPr lang="zh-CN" altLang="en-US" sz="1400" b="0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，通过用户行为分析，研究用户点击和消费行为，将用户导向订购</a:t>
                      </a:r>
                      <a:endParaRPr lang="zh-CN" altLang="en-US" sz="1400" b="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zh-CN" sz="1400" b="0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行程安排</a:t>
                      </a:r>
                      <a:r>
                        <a:rPr lang="zh-CN" altLang="zh-CN" sz="1400" b="0" dirty="0" smtClean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endParaRPr lang="zh-CN" altLang="en-US" sz="1400" b="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zh-CN" sz="1400" b="0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除了预先制定，还可以灵活变动</a:t>
                      </a:r>
                    </a:p>
                    <a:p>
                      <a:r>
                        <a:rPr lang="zh-CN" altLang="zh-CN" sz="1400" b="0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可以考虑采用动画或者问卷等形式增加趣味性，降低计划的枯燥。</a:t>
                      </a:r>
                      <a:r>
                        <a:rPr lang="zh-CN" altLang="zh-CN" sz="1400" b="0" dirty="0" smtClean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endParaRPr lang="zh-CN" altLang="en-US" sz="1400" b="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b="0" dirty="0" smtClean="0">
                          <a:solidFill>
                            <a:srgbClr val="000000"/>
                          </a:solidFill>
                        </a:rPr>
                        <a:t>通过大数据分析和运营经验，预先制定模版</a:t>
                      </a:r>
                      <a:endParaRPr lang="zh-CN" altLang="en-US" sz="1400" b="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zh-CN" sz="1400" b="0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捡人和被捡</a:t>
                      </a:r>
                      <a:r>
                        <a:rPr lang="zh-CN" altLang="zh-CN" sz="1400" b="0" dirty="0" smtClean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endParaRPr lang="zh-CN" altLang="en-US" sz="1400" b="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zh-CN" sz="1400" b="0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旅游的组合和灵活的，大家在各种伙伴的新鲜感中前行</a:t>
                      </a:r>
                      <a:r>
                        <a:rPr lang="zh-CN" altLang="zh-CN" sz="1400" b="0" dirty="0" smtClean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endParaRPr lang="zh-CN" altLang="en-US" sz="1400" b="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b="0" dirty="0" smtClean="0">
                          <a:solidFill>
                            <a:srgbClr val="000000"/>
                          </a:solidFill>
                        </a:rPr>
                        <a:t>实时发布捡人信息，进行定点的推送；在目的地找被捡信息，增加趣味性（旅游界的陌陌）</a:t>
                      </a:r>
                      <a:endParaRPr lang="zh-CN" altLang="en-US" sz="1400" b="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1400" b="0" dirty="0" smtClean="0">
                          <a:solidFill>
                            <a:srgbClr val="000000"/>
                          </a:solidFill>
                        </a:rPr>
                        <a:t>旅游社区化</a:t>
                      </a:r>
                      <a:endParaRPr lang="zh-CN" altLang="en-US" sz="1400" b="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zh-CN" sz="1400" b="0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通过直播互动，吸引用户互动；</a:t>
                      </a:r>
                      <a:r>
                        <a:rPr lang="zh-CN" altLang="en-US" sz="1400" b="0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进行信息的分享</a:t>
                      </a:r>
                      <a:endParaRPr lang="zh-CN" altLang="en-US" sz="1400" b="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zh-CN" sz="1400" b="0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直播还可以插播广告，</a:t>
                      </a:r>
                      <a:r>
                        <a:rPr lang="zh-CN" altLang="en-US" sz="1400" b="0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旅游界的</a:t>
                      </a:r>
                      <a:r>
                        <a:rPr lang="en-US" altLang="zh-CN" sz="1400" b="0" kern="1200" dirty="0" err="1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Youtube</a:t>
                      </a:r>
                      <a:r>
                        <a:rPr lang="zh-CN" altLang="en-US" sz="1400" b="0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、</a:t>
                      </a:r>
                      <a:r>
                        <a:rPr lang="en-US" altLang="zh-CN" sz="1400" b="0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Facebook</a:t>
                      </a:r>
                      <a:r>
                        <a:rPr lang="zh-CN" altLang="en-US" sz="1400" b="0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和</a:t>
                      </a:r>
                      <a:r>
                        <a:rPr lang="en-US" altLang="zh-CN" sz="1400" b="0" kern="1200" dirty="0" err="1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Snapchat</a:t>
                      </a:r>
                      <a:endParaRPr lang="zh-CN" altLang="en-US" sz="1400" b="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zh-CN" sz="1400" b="0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视觉享受</a:t>
                      </a:r>
                      <a:r>
                        <a:rPr lang="zh-CN" altLang="zh-CN" sz="1400" b="0" dirty="0" smtClean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endParaRPr lang="zh-CN" altLang="en-US" sz="1400" b="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zh-CN" sz="1400" b="0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除了文字、图像，未来推出视频</a:t>
                      </a:r>
                      <a:r>
                        <a:rPr lang="zh-CN" altLang="zh-CN" sz="1400" b="0" dirty="0" smtClean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endParaRPr lang="zh-CN" altLang="en-US" sz="1400" b="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400" b="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zh-CN" sz="1400" b="0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文化传播</a:t>
                      </a:r>
                      <a:r>
                        <a:rPr lang="zh-CN" altLang="zh-CN" sz="1400" b="0" dirty="0" smtClean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endParaRPr lang="zh-CN" altLang="en-US" sz="1400" b="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zh-CN" sz="1400" b="0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当地文化的推介，各类</a:t>
                      </a:r>
                      <a:r>
                        <a:rPr lang="en-US" altLang="zh-CN" sz="1400" b="0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O2O</a:t>
                      </a:r>
                      <a:r>
                        <a:rPr lang="zh-CN" altLang="zh-CN" sz="1400" b="0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的接入</a:t>
                      </a:r>
                      <a:r>
                        <a:rPr lang="zh-CN" altLang="zh-CN" sz="1400" b="0" dirty="0" smtClean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endParaRPr lang="zh-CN" altLang="en-US" sz="1400" b="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b="0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VIP</a:t>
                      </a:r>
                      <a:r>
                        <a:rPr lang="zh-CN" altLang="zh-CN" sz="1400" b="0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用户由达人专门服务，特殊服务</a:t>
                      </a:r>
                      <a:r>
                        <a:rPr lang="zh-CN" altLang="zh-CN" sz="1400" b="0" dirty="0" smtClean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endParaRPr lang="zh-CN" altLang="en-US" sz="1400" b="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zh-CN" sz="1400" b="0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用户权益</a:t>
                      </a:r>
                      <a:r>
                        <a:rPr lang="zh-CN" altLang="zh-CN" sz="1400" b="0" dirty="0" smtClean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endParaRPr lang="zh-CN" altLang="en-US" sz="1400" b="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zh-CN" sz="1400" b="0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用户积分和回馈，持续吸引用户</a:t>
                      </a:r>
                      <a:r>
                        <a:rPr lang="zh-CN" altLang="zh-CN" sz="1400" b="0" dirty="0" smtClean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endParaRPr lang="zh-CN" altLang="en-US" sz="1400" b="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400" b="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zh-CN" sz="1400" b="0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各类</a:t>
                      </a:r>
                      <a:r>
                        <a:rPr lang="en-US" altLang="zh-CN" sz="1400" b="0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APP</a:t>
                      </a:r>
                      <a:r>
                        <a:rPr lang="zh-CN" altLang="zh-CN" sz="1400" b="0" dirty="0" smtClean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endParaRPr lang="zh-CN" altLang="en-US" sz="1400" b="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885"/>
                        </a:lnSpc>
                        <a:spcAft>
                          <a:spcPts val="0"/>
                        </a:spcAft>
                      </a:pPr>
                      <a:r>
                        <a:rPr lang="zh-CN" sz="1400" b="0" kern="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宋体"/>
                          <a:cs typeface="宋体"/>
                        </a:rPr>
                        <a:t>对不同的用户类型提供不同的</a:t>
                      </a:r>
                      <a:r>
                        <a:rPr lang="en-US" sz="1400" b="0" kern="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宋体"/>
                          <a:cs typeface="宋体"/>
                        </a:rPr>
                        <a:t>APP</a:t>
                      </a:r>
                      <a:endParaRPr lang="zh-CN" sz="1400" b="0" kern="100" dirty="0">
                        <a:solidFill>
                          <a:srgbClr val="000000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0" marR="304800" marT="30480" marB="30480"/>
                </a:tc>
                <a:tc>
                  <a:txBody>
                    <a:bodyPr/>
                    <a:lstStyle/>
                    <a:p>
                      <a:r>
                        <a:rPr lang="zh-CN" altLang="en-US" sz="1400" b="0" dirty="0" smtClean="0">
                          <a:solidFill>
                            <a:srgbClr val="000000"/>
                          </a:solidFill>
                        </a:rPr>
                        <a:t>不同的用户入口</a:t>
                      </a:r>
                      <a:endParaRPr lang="zh-CN" altLang="en-US" sz="1400" b="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519436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产品架构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799486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用户使用场景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kumimoji="1" lang="zh-CN" altLang="en-US" dirty="0" smtClean="0"/>
              <a:t>没有旅游经验的用户：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只需根据我们的模版，菜单化的制定用户行程，其他的都由我们的下一站服务（类似运营商的最后一公里服务）来解决，到了下一站，自然有达人为你提供无忧服务。</a:t>
            </a:r>
            <a:endParaRPr kumimoji="1" lang="en-US" altLang="zh-CN" dirty="0" smtClean="0"/>
          </a:p>
          <a:p>
            <a:r>
              <a:rPr kumimoji="1" lang="zh-CN" altLang="en-US" dirty="0" smtClean="0"/>
              <a:t>对于有丰富旅游经验的用户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可以深度定制适合自己的行程，在过程中灵活应用我们为他们量身定制的各类工具，获得旅游的最大乐趣</a:t>
            </a:r>
            <a:endParaRPr kumimoji="1" lang="en-US" altLang="zh-CN" dirty="0" smtClean="0"/>
          </a:p>
          <a:p>
            <a:r>
              <a:rPr kumimoji="1" lang="zh-CN" altLang="en-US" dirty="0" smtClean="0"/>
              <a:t>对于还没有决定去哪里旅游的用户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我通过大数据分析，为你找到最适合、最经济、最便捷的旅游地点和产品</a:t>
            </a:r>
            <a:endParaRPr kumimoji="1" lang="en-US" altLang="zh-CN" dirty="0" smtClean="0"/>
          </a:p>
          <a:p>
            <a:r>
              <a:rPr kumimoji="1" lang="zh-CN" altLang="en-US" dirty="0" smtClean="0"/>
              <a:t>对于临时想找人同游的用户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可以通过捡人，发布信息，获取同游者</a:t>
            </a:r>
            <a:endParaRPr kumimoji="1" lang="en-US" altLang="zh-CN" dirty="0" smtClean="0"/>
          </a:p>
          <a:p>
            <a:r>
              <a:rPr kumimoji="1" lang="zh-CN" altLang="en-US" dirty="0" smtClean="0"/>
              <a:t>对于旅游</a:t>
            </a:r>
            <a:r>
              <a:rPr kumimoji="1" lang="zh-CN" altLang="en-US" dirty="0" smtClean="0"/>
              <a:t>达人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可以在平台上分享自己的旅游经验，获取同行者，甚至将自己的旅游兴趣转化为职业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003730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系统架构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747753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推广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实体和在线推广齐头并进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1</a:t>
            </a:r>
            <a:r>
              <a:rPr lang="zh-CN" altLang="zh-CN" dirty="0"/>
              <a:t>、导游，</a:t>
            </a:r>
            <a:r>
              <a:rPr lang="en-US" altLang="zh-CN" dirty="0"/>
              <a:t>NFC</a:t>
            </a:r>
            <a:r>
              <a:rPr lang="zh-CN" altLang="zh-CN" dirty="0"/>
              <a:t>手环、二维码</a:t>
            </a:r>
          </a:p>
          <a:p>
            <a:pPr lvl="1"/>
            <a:r>
              <a:rPr lang="en-US" altLang="zh-CN" dirty="0"/>
              <a:t>2</a:t>
            </a:r>
            <a:r>
              <a:rPr lang="zh-CN" altLang="zh-CN" dirty="0"/>
              <a:t>、景区，二维码、</a:t>
            </a:r>
            <a:r>
              <a:rPr lang="en-US" altLang="zh-CN" dirty="0"/>
              <a:t>NFC</a:t>
            </a:r>
            <a:r>
              <a:rPr lang="zh-CN" altLang="zh-CN" dirty="0"/>
              <a:t>手环，签到</a:t>
            </a:r>
          </a:p>
          <a:p>
            <a:pPr lvl="1"/>
            <a:r>
              <a:rPr lang="en-US" altLang="zh-CN" dirty="0"/>
              <a:t>3</a:t>
            </a:r>
            <a:r>
              <a:rPr lang="zh-CN" altLang="zh-CN" dirty="0"/>
              <a:t>、餐饮</a:t>
            </a:r>
          </a:p>
          <a:p>
            <a:pPr lvl="1"/>
            <a:r>
              <a:rPr lang="en-US" altLang="zh-CN" dirty="0"/>
              <a:t>4</a:t>
            </a:r>
            <a:r>
              <a:rPr lang="zh-CN" altLang="zh-CN" dirty="0"/>
              <a:t>、驴友俱乐部</a:t>
            </a:r>
          </a:p>
          <a:p>
            <a:pPr lvl="1"/>
            <a:r>
              <a:rPr lang="en-US" altLang="zh-CN" dirty="0"/>
              <a:t>5</a:t>
            </a:r>
            <a:r>
              <a:rPr lang="zh-CN" altLang="zh-CN" dirty="0"/>
              <a:t>、</a:t>
            </a:r>
            <a:r>
              <a:rPr lang="en-US" altLang="zh-CN" dirty="0"/>
              <a:t>APP</a:t>
            </a:r>
            <a:r>
              <a:rPr lang="zh-CN" altLang="zh-CN" dirty="0" smtClean="0"/>
              <a:t>市场</a:t>
            </a:r>
            <a:endParaRPr kumimoji="1" lang="en-US" altLang="zh-CN" dirty="0" smtClean="0"/>
          </a:p>
          <a:p>
            <a:pPr lvl="1"/>
            <a:r>
              <a:rPr lang="en-US" altLang="zh-CN" dirty="0"/>
              <a:t>6</a:t>
            </a:r>
            <a:r>
              <a:rPr lang="zh-CN" altLang="en-US" dirty="0"/>
              <a:t>、</a:t>
            </a:r>
            <a:r>
              <a:rPr lang="en-US" altLang="zh-CN" dirty="0"/>
              <a:t>WIFI</a:t>
            </a:r>
            <a:r>
              <a:rPr lang="zh-CN" altLang="en-US" dirty="0"/>
              <a:t>厂商合作，增</a:t>
            </a:r>
            <a:r>
              <a:rPr lang="zh-CN" altLang="en-US" dirty="0" smtClean="0"/>
              <a:t>加入口</a:t>
            </a:r>
            <a:endParaRPr lang="en-US" altLang="zh-CN" dirty="0" smtClean="0"/>
          </a:p>
          <a:p>
            <a:pPr lvl="1"/>
            <a:r>
              <a:rPr lang="zh-CN" altLang="zh-CN" dirty="0" smtClean="0"/>
              <a:t>7</a:t>
            </a:r>
            <a:r>
              <a:rPr lang="zh-CN" altLang="en-US" dirty="0" smtClean="0"/>
              <a:t>、达人、地主专区</a:t>
            </a:r>
            <a:endParaRPr lang="en-US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485813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我们的团队和经验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934671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融资需求</a:t>
            </a:r>
            <a:endParaRPr kumimoji="1" lang="zh-CN" altLang="en-US" dirty="0"/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96118158"/>
              </p:ext>
            </p:extLst>
          </p:nvPr>
        </p:nvGraphicFramePr>
        <p:xfrm>
          <a:off x="829068" y="1765300"/>
          <a:ext cx="7443970" cy="332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3" name="文档" r:id="rId3" imgW="5613400" imgH="3327400" progId="Word.Document.12">
                  <p:embed/>
                </p:oleObj>
              </mc:Choice>
              <mc:Fallback>
                <p:oleObj name="文档" r:id="rId3" imgW="5613400" imgH="33274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29068" y="1765300"/>
                        <a:ext cx="7443970" cy="3327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503139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问题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kumimoji="1" lang="zh-CN" altLang="en-US" dirty="0" smtClean="0"/>
              <a:t>大数据来源</a:t>
            </a:r>
            <a:r>
              <a:rPr kumimoji="1" lang="en-US" altLang="zh-CN" dirty="0" smtClean="0"/>
              <a:t> </a:t>
            </a:r>
            <a:r>
              <a:rPr kumimoji="1" lang="zh-CN" altLang="en-US" dirty="0" smtClean="0"/>
              <a:t>运营商</a:t>
            </a:r>
            <a:r>
              <a:rPr kumimoji="1" lang="en-US" altLang="zh-CN" dirty="0" smtClean="0"/>
              <a:t>HTTP GET</a:t>
            </a:r>
            <a:r>
              <a:rPr kumimoji="1" lang="zh-CN" altLang="en-US" dirty="0" smtClean="0"/>
              <a:t>数据和各大旅游网站的比对（数据分析结果可以卖给其他旅游网站），如何分析？</a:t>
            </a:r>
            <a:endParaRPr kumimoji="1" lang="en-US" altLang="zh-CN" dirty="0" smtClean="0"/>
          </a:p>
          <a:p>
            <a:r>
              <a:rPr kumimoji="1" lang="zh-CN" altLang="en-US" dirty="0" smtClean="0"/>
              <a:t>达人专区，可以经营自己的专区，进行一对一的服务，以及服务的推介</a:t>
            </a:r>
            <a:endParaRPr kumimoji="1" lang="en-US" altLang="zh-CN" dirty="0" smtClean="0"/>
          </a:p>
          <a:p>
            <a:r>
              <a:rPr kumimoji="1" lang="zh-CN" altLang="en-US" dirty="0" smtClean="0"/>
              <a:t>视频展示食品的制作、景区介绍、</a:t>
            </a:r>
            <a:r>
              <a:rPr kumimoji="1" lang="en-US" altLang="zh-CN" dirty="0" smtClean="0"/>
              <a:t>UGC</a:t>
            </a:r>
            <a:r>
              <a:rPr kumimoji="1" lang="zh-CN" altLang="en-US" dirty="0" smtClean="0"/>
              <a:t>自拍</a:t>
            </a:r>
            <a:endParaRPr kumimoji="1" lang="en-US" altLang="zh-CN" dirty="0" smtClean="0"/>
          </a:p>
          <a:p>
            <a:r>
              <a:rPr kumimoji="1" lang="zh-CN" altLang="en-US" dirty="0" smtClean="0"/>
              <a:t>既要给用户便捷性，也要给用户随意的空间。</a:t>
            </a:r>
            <a:endParaRPr kumimoji="1" lang="en-US" altLang="zh-CN" dirty="0" smtClean="0"/>
          </a:p>
          <a:p>
            <a:r>
              <a:rPr kumimoji="1" lang="zh-CN" altLang="en-US" dirty="0" smtClean="0"/>
              <a:t>崇尚懒人文化，让用户被动的接受服务（线上和线下的数据对接）</a:t>
            </a:r>
            <a:endParaRPr kumimoji="1" lang="en-US" altLang="zh-CN" dirty="0" smtClean="0"/>
          </a:p>
          <a:p>
            <a:r>
              <a:rPr kumimoji="1" lang="zh-CN" altLang="en-US" dirty="0" smtClean="0"/>
              <a:t>用户问卷如何</a:t>
            </a:r>
            <a:r>
              <a:rPr kumimoji="1" lang="zh-CN" altLang="en-US" dirty="0" smtClean="0"/>
              <a:t>设计</a:t>
            </a:r>
            <a:endParaRPr kumimoji="1" lang="en-US" altLang="zh-CN" dirty="0" smtClean="0"/>
          </a:p>
          <a:p>
            <a:r>
              <a:rPr kumimoji="1" lang="zh-CN" altLang="en-US" dirty="0"/>
              <a:t>让</a:t>
            </a:r>
            <a:r>
              <a:rPr kumimoji="1" lang="zh-CN" altLang="en-US" dirty="0" smtClean="0"/>
              <a:t>用户喜欢用我们的</a:t>
            </a:r>
            <a:r>
              <a:rPr kumimoji="1" lang="en-US" altLang="zh-CN" dirty="0" smtClean="0"/>
              <a:t>APP</a:t>
            </a:r>
            <a:r>
              <a:rPr kumimoji="1" lang="zh-CN" altLang="en-US" dirty="0" smtClean="0"/>
              <a:t>获取旅游信息，获取正确的旅游信息，设计行程，在旅游过程中享受，结束后还会回味，下次再来。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816606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由</a:t>
            </a:r>
            <a:r>
              <a:rPr lang="en-US" altLang="zh-CN" dirty="0" err="1" smtClean="0"/>
              <a:t>SnapChat</a:t>
            </a:r>
            <a:r>
              <a:rPr lang="zh-CN" altLang="en-US" dirty="0" smtClean="0"/>
              <a:t>我们得到的启发</a:t>
            </a:r>
            <a:endParaRPr lang="zh-CN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96595"/>
            <a:ext cx="4784235" cy="21198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5269" y="1131872"/>
            <a:ext cx="4012725" cy="21845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349" y="3700748"/>
            <a:ext cx="4952950" cy="2331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5269" y="3777161"/>
            <a:ext cx="3848379" cy="2255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739183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由</a:t>
            </a:r>
            <a:r>
              <a:rPr lang="en-US" altLang="zh-CN" dirty="0" err="1" smtClean="0"/>
              <a:t>SnapChat</a:t>
            </a:r>
            <a:r>
              <a:rPr lang="zh-CN" altLang="en-US" dirty="0" smtClean="0"/>
              <a:t>我们得到的启发</a:t>
            </a:r>
            <a:endParaRPr lang="zh-CN" altLang="en-US" dirty="0"/>
          </a:p>
        </p:txBody>
      </p:sp>
      <p:pic>
        <p:nvPicPr>
          <p:cNvPr id="8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516" y="1666875"/>
            <a:ext cx="6918436" cy="37785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468299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旅游市场趋势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zh-CN" altLang="en-US" dirty="0"/>
              <a:t>近日，中国旅游研究院发布了</a:t>
            </a:r>
            <a:r>
              <a:rPr lang="en-US" altLang="zh-CN" dirty="0"/>
              <a:t>2014</a:t>
            </a:r>
            <a:r>
              <a:rPr lang="zh-CN" altLang="en-US" dirty="0"/>
              <a:t>年中国旅游经济运行状况与</a:t>
            </a:r>
            <a:r>
              <a:rPr lang="en-US" altLang="zh-CN" dirty="0"/>
              <a:t>2015</a:t>
            </a:r>
            <a:r>
              <a:rPr lang="zh-CN" altLang="en-US" dirty="0"/>
              <a:t>年发展预测的报告，报告对</a:t>
            </a:r>
            <a:r>
              <a:rPr lang="en-US" altLang="zh-CN" dirty="0"/>
              <a:t>2015</a:t>
            </a:r>
            <a:r>
              <a:rPr lang="zh-CN" altLang="en-US" dirty="0"/>
              <a:t>年旅游经济总体形势持相对乐观的预期，预计</a:t>
            </a:r>
            <a:r>
              <a:rPr lang="en-US" altLang="zh-CN" dirty="0"/>
              <a:t>2015</a:t>
            </a:r>
            <a:r>
              <a:rPr lang="zh-CN" altLang="en-US" dirty="0"/>
              <a:t>年全年旅游总收入</a:t>
            </a:r>
            <a:r>
              <a:rPr lang="en-US" altLang="zh-CN" dirty="0"/>
              <a:t>3.9</a:t>
            </a:r>
            <a:r>
              <a:rPr lang="zh-CN" altLang="en-US" dirty="0"/>
              <a:t>万亿元，同比增长</a:t>
            </a:r>
            <a:r>
              <a:rPr lang="en-US" altLang="zh-CN" dirty="0"/>
              <a:t>14.7%</a:t>
            </a:r>
            <a:r>
              <a:rPr lang="zh-CN" altLang="en-US" dirty="0"/>
              <a:t>。</a:t>
            </a:r>
          </a:p>
          <a:p>
            <a:r>
              <a:rPr lang="zh-CN" altLang="en-US" dirty="0" smtClean="0"/>
              <a:t>该报告还预计</a:t>
            </a:r>
            <a:r>
              <a:rPr lang="en-US" altLang="zh-CN" dirty="0"/>
              <a:t>2015</a:t>
            </a:r>
            <a:r>
              <a:rPr lang="zh-CN" altLang="en-US" dirty="0"/>
              <a:t>年，国内旅游人数</a:t>
            </a:r>
            <a:r>
              <a:rPr lang="en-US" altLang="zh-CN" dirty="0"/>
              <a:t>40</a:t>
            </a:r>
            <a:r>
              <a:rPr lang="zh-CN" altLang="en-US" dirty="0"/>
              <a:t>亿人次，同比增长</a:t>
            </a:r>
            <a:r>
              <a:rPr lang="en-US" altLang="zh-CN" dirty="0"/>
              <a:t>9.9%;</a:t>
            </a:r>
            <a:r>
              <a:rPr lang="zh-CN" altLang="en-US" dirty="0"/>
              <a:t>国内旅游收入达</a:t>
            </a:r>
            <a:r>
              <a:rPr lang="en-US" altLang="zh-CN" dirty="0"/>
              <a:t>3.6</a:t>
            </a:r>
            <a:r>
              <a:rPr lang="zh-CN" altLang="en-US" dirty="0"/>
              <a:t>万亿元，同比增长</a:t>
            </a:r>
            <a:r>
              <a:rPr lang="en-US" altLang="zh-CN" dirty="0"/>
              <a:t>16.1%</a:t>
            </a:r>
            <a:r>
              <a:rPr lang="zh-CN" altLang="en-US" dirty="0"/>
              <a:t>。入境旅游人数</a:t>
            </a:r>
            <a:r>
              <a:rPr lang="en-US" altLang="zh-CN" dirty="0"/>
              <a:t>1.3</a:t>
            </a:r>
            <a:r>
              <a:rPr lang="zh-CN" altLang="en-US" dirty="0"/>
              <a:t>亿人次，大致与上年持平</a:t>
            </a:r>
            <a:r>
              <a:rPr lang="en-US" altLang="zh-CN" dirty="0"/>
              <a:t>;</a:t>
            </a:r>
            <a:r>
              <a:rPr lang="zh-CN" altLang="en-US" dirty="0"/>
              <a:t>入境旅游外汇收入</a:t>
            </a:r>
            <a:r>
              <a:rPr lang="en-US" altLang="zh-CN" dirty="0"/>
              <a:t>518</a:t>
            </a:r>
            <a:r>
              <a:rPr lang="zh-CN" altLang="en-US" dirty="0"/>
              <a:t>亿美元，同比增长</a:t>
            </a:r>
            <a:r>
              <a:rPr lang="en-US" altLang="zh-CN" dirty="0"/>
              <a:t>1.3%</a:t>
            </a:r>
            <a:r>
              <a:rPr lang="zh-CN" altLang="en-US" dirty="0"/>
              <a:t>。出境旅游人数</a:t>
            </a:r>
            <a:r>
              <a:rPr lang="en-US" altLang="zh-CN" dirty="0"/>
              <a:t>1.35</a:t>
            </a:r>
            <a:r>
              <a:rPr lang="zh-CN" altLang="en-US" dirty="0"/>
              <a:t>亿人次，同比增长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kumimoji="1" lang="zh-CN" altLang="en-US" dirty="0" smtClean="0"/>
              <a:t>部分旅游景点，以拉萨为例，将推进文化与旅游的深度结合，以原拉萨为半径范围，重点打造一批新的旅游品牌，大力发展乡村旅游，形成</a:t>
            </a:r>
            <a:r>
              <a:rPr kumimoji="1" lang="zh-CN" altLang="en-US" sz="4100" dirty="0" smtClean="0">
                <a:solidFill>
                  <a:srgbClr val="FF0000"/>
                </a:solidFill>
              </a:rPr>
              <a:t>旅游产品生态圈</a:t>
            </a:r>
            <a:r>
              <a:rPr kumimoji="1" lang="zh-CN" altLang="en-US" dirty="0" smtClean="0"/>
              <a:t>。</a:t>
            </a:r>
            <a:endParaRPr kumimoji="1" lang="en-US" altLang="zh-CN" dirty="0" smtClean="0"/>
          </a:p>
          <a:p>
            <a:r>
              <a:rPr kumimoji="1" lang="zh-CN" altLang="en-US" dirty="0"/>
              <a:t>二三线</a:t>
            </a:r>
            <a:r>
              <a:rPr kumimoji="1" lang="zh-CN" altLang="en-US" dirty="0" smtClean="0"/>
              <a:t>城市的潜力大于一线城市，一线城市开始进入精品模式。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677620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由</a:t>
            </a:r>
            <a:r>
              <a:rPr lang="en-US" altLang="zh-CN" dirty="0" err="1" smtClean="0"/>
              <a:t>NetFlix</a:t>
            </a:r>
            <a:r>
              <a:rPr lang="zh-CN" altLang="en-US" dirty="0" smtClean="0"/>
              <a:t>我们得到的启发</a:t>
            </a:r>
            <a:endParaRPr lang="zh-CN" alt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04937"/>
            <a:ext cx="6295043" cy="23345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695557"/>
            <a:ext cx="6690786" cy="223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890" y="3695557"/>
            <a:ext cx="7539672" cy="2718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397578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由</a:t>
            </a:r>
            <a:r>
              <a:rPr lang="en-US" altLang="zh-CN" dirty="0" err="1" smtClean="0"/>
              <a:t>NetFlix</a:t>
            </a:r>
            <a:r>
              <a:rPr lang="zh-CN" altLang="en-US" dirty="0" smtClean="0"/>
              <a:t>我们得到的启发</a:t>
            </a:r>
            <a:endParaRPr lang="zh-CN" altLang="en-US" dirty="0"/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103739"/>
            <a:ext cx="7539672" cy="2718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955" y="3821989"/>
            <a:ext cx="8120418" cy="28816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3167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 dirty="0" smtClean="0"/>
              <a:t>由</a:t>
            </a:r>
            <a:r>
              <a:rPr lang="en-US" altLang="zh-CN" dirty="0" err="1" smtClean="0"/>
              <a:t>NetFlix</a:t>
            </a:r>
            <a:r>
              <a:rPr lang="zh-CN" altLang="en-US" dirty="0" smtClean="0"/>
              <a:t>我们得到的启发</a:t>
            </a:r>
            <a:endParaRPr lang="zh-CN" altLang="en-US" dirty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504581"/>
            <a:ext cx="8037536" cy="2683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272" y="4188518"/>
            <a:ext cx="7335391" cy="23815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181634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由</a:t>
            </a:r>
            <a:r>
              <a:rPr lang="en-US" altLang="zh-CN" dirty="0" err="1"/>
              <a:t>NetFlix</a:t>
            </a:r>
            <a:r>
              <a:rPr lang="zh-CN" altLang="en-US" dirty="0"/>
              <a:t>我们得到的启发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502" y="1123666"/>
            <a:ext cx="7701082" cy="3120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743" y="4348163"/>
            <a:ext cx="5405436" cy="2509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387799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近期在线旅游市场分析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kumimoji="1" lang="zh-CN" altLang="en-US" dirty="0" smtClean="0"/>
              <a:t>携程、去哪儿、同程、途牛等旅游在线交易行业领先者占据着最大的市场份额，但是其他竞争对手迎头赶上，自身除了陷入上下游厂商的围剿之外，还面临着恶性竞争带来的利润下滑。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马蜂窝、穷游、蝉游记等以游记起家的新兴产业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原来产业链中的只专注于单一的机票、酒店、景点的上游公司也开始通过自建网站和</a:t>
            </a:r>
            <a:r>
              <a:rPr kumimoji="1" lang="en-US" altLang="zh-CN" dirty="0" smtClean="0"/>
              <a:t>APP</a:t>
            </a:r>
            <a:r>
              <a:rPr kumimoji="1" lang="zh-CN" altLang="en-US" dirty="0" smtClean="0"/>
              <a:t>，完善用户会员体系（例如</a:t>
            </a:r>
            <a:r>
              <a:rPr kumimoji="1" lang="en-US" altLang="zh-CN" dirty="0" smtClean="0"/>
              <a:t>SPG</a:t>
            </a:r>
            <a:r>
              <a:rPr kumimoji="1" lang="zh-CN" altLang="en-US" dirty="0" smtClean="0"/>
              <a:t>），在产业链中发出更多声音。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把握着大量用户入口的搜索、点评、团购等其他相关企业也纷纷高调进入旅游行业，除了和</a:t>
            </a:r>
            <a:r>
              <a:rPr kumimoji="1" lang="en-US" altLang="zh-CN" dirty="0" smtClean="0"/>
              <a:t>OTA</a:t>
            </a:r>
            <a:r>
              <a:rPr kumimoji="1" lang="zh-CN" altLang="en-US" dirty="0" smtClean="0"/>
              <a:t>合作，还通过本地化策略，加剧竞争关系。</a:t>
            </a:r>
            <a:endParaRPr kumimoji="1" lang="en-US" altLang="zh-CN" dirty="0" smtClean="0"/>
          </a:p>
          <a:p>
            <a:r>
              <a:rPr lang="zh-CN" altLang="en-US" dirty="0"/>
              <a:t>“前三名生存法则”在互联网各领域得到了无数次验证，“剩”者为王是互联网世界的真理。旅游网站百花齐放已是过去时，</a:t>
            </a:r>
            <a:r>
              <a:rPr lang="en-US" altLang="zh-CN" dirty="0"/>
              <a:t>OTA</a:t>
            </a:r>
            <a:r>
              <a:rPr lang="zh-CN" altLang="en-US" dirty="0"/>
              <a:t>、比价搜索、门票代售、机票代理、住宿、旅游攻略、旅游媒体等旅游细分市场巨头频现，摩拳擦掌，争做 “前三甲”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kumimoji="1" lang="zh-CN" altLang="en-US" dirty="0" smtClean="0"/>
              <a:t>巨头兼并日益加剧，</a:t>
            </a:r>
            <a:r>
              <a:rPr kumimoji="1" lang="zh-CN" altLang="zh-CN" dirty="0" smtClean="0"/>
              <a:t>2</a:t>
            </a:r>
            <a:r>
              <a:rPr kumimoji="1" lang="en-US" altLang="zh-CN" dirty="0" smtClean="0"/>
              <a:t>014</a:t>
            </a:r>
            <a:r>
              <a:rPr kumimoji="1" lang="zh-CN" altLang="en-US" dirty="0" smtClean="0"/>
              <a:t>年携程入股同程和途牛，去哪儿、艺龙生存存在问题。</a:t>
            </a:r>
            <a:endParaRPr kumimoji="1"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4728450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去哪儿</a:t>
            </a:r>
            <a:r>
              <a:rPr lang="en-US" altLang="zh-CN" dirty="0" smtClean="0"/>
              <a:t>TTS</a:t>
            </a:r>
            <a:r>
              <a:rPr lang="zh-CN" altLang="en-US" dirty="0" smtClean="0"/>
              <a:t>平台改变游戏规则</a:t>
            </a:r>
            <a:endParaRPr lang="zh-CN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893363"/>
            <a:ext cx="9144000" cy="38017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664543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 smtClean="0"/>
              <a:t>移动端逐渐成为趋势但是举步维艰</a:t>
            </a:r>
            <a:endParaRPr lang="zh-CN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2669" y="1147194"/>
            <a:ext cx="6298442" cy="3522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562669" y="5213445"/>
            <a:ext cx="62984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自建</a:t>
            </a:r>
            <a:r>
              <a:rPr lang="en-US" altLang="zh-CN" sz="2400" dirty="0" smtClean="0"/>
              <a:t>APP</a:t>
            </a:r>
            <a:r>
              <a:rPr lang="zh-CN" altLang="en-US" sz="2400" dirty="0" smtClean="0"/>
              <a:t>品牌影响力小，难于推广。加入类似去哪儿的</a:t>
            </a:r>
            <a:r>
              <a:rPr lang="en-US" altLang="zh-CN" sz="2400" dirty="0" smtClean="0"/>
              <a:t>TTS</a:t>
            </a:r>
            <a:r>
              <a:rPr lang="zh-CN" altLang="en-US" sz="2400" dirty="0" smtClean="0"/>
              <a:t>，又会失去自身对客户的影响力</a:t>
            </a:r>
            <a:endParaRPr lang="en-US" altLang="zh-CN" sz="2400" dirty="0" smtClean="0"/>
          </a:p>
        </p:txBody>
      </p:sp>
    </p:spTree>
    <p:extLst>
      <p:ext uri="{BB962C8B-B14F-4D97-AF65-F5344CB8AC3E}">
        <p14:creationId xmlns:p14="http://schemas.microsoft.com/office/powerpoint/2010/main" val="26608928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五边形 4"/>
          <p:cNvSpPr/>
          <p:nvPr/>
        </p:nvSpPr>
        <p:spPr bwMode="auto">
          <a:xfrm>
            <a:off x="37104" y="234774"/>
            <a:ext cx="2160240" cy="432048"/>
          </a:xfrm>
          <a:prstGeom prst="homePlate">
            <a:avLst/>
          </a:prstGeom>
          <a:solidFill>
            <a:schemeClr val="accent2">
              <a:lumMod val="5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800" dirty="0" smtClean="0">
                <a:solidFill>
                  <a:schemeClr val="bg1"/>
                </a:solidFill>
                <a:latin typeface="Microsoft YaHei"/>
                <a:ea typeface="Microsoft YaHei"/>
                <a:cs typeface="Microsoft YaHei"/>
              </a:rPr>
              <a:t>上游供应商</a:t>
            </a:r>
            <a:endParaRPr kumimoji="0" lang="zh-CN" altLang="en-US" sz="1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Microsoft YaHei"/>
              <a:ea typeface="Microsoft YaHei"/>
              <a:cs typeface="Microsoft YaHei"/>
              <a:sym typeface="Gill Sans" charset="0"/>
            </a:endParaRPr>
          </a:p>
        </p:txBody>
      </p:sp>
      <p:sp>
        <p:nvSpPr>
          <p:cNvPr id="6" name="燕尾形 5"/>
          <p:cNvSpPr/>
          <p:nvPr/>
        </p:nvSpPr>
        <p:spPr bwMode="auto">
          <a:xfrm>
            <a:off x="2125336" y="234774"/>
            <a:ext cx="2448272" cy="432048"/>
          </a:xfrm>
          <a:prstGeom prst="chevron">
            <a:avLst/>
          </a:prstGeom>
          <a:solidFill>
            <a:schemeClr val="accent2">
              <a:lumMod val="20000"/>
              <a:lumOff val="8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0" i="0" u="none" strike="noStrike" cap="none" normalizeH="0" baseline="0" dirty="0" smtClean="0">
                <a:ln>
                  <a:noFill/>
                </a:ln>
                <a:solidFill>
                  <a:srgbClr val="EA0000"/>
                </a:solidFill>
                <a:effectLst/>
                <a:latin typeface="Microsoft YaHei"/>
                <a:ea typeface="Microsoft YaHei"/>
                <a:cs typeface="Microsoft YaHei"/>
                <a:sym typeface="Gill Sans" charset="0"/>
              </a:rPr>
              <a:t>代理交易平台</a:t>
            </a:r>
          </a:p>
        </p:txBody>
      </p:sp>
      <p:sp>
        <p:nvSpPr>
          <p:cNvPr id="7" name="燕尾形 6"/>
          <p:cNvSpPr/>
          <p:nvPr/>
        </p:nvSpPr>
        <p:spPr bwMode="auto">
          <a:xfrm>
            <a:off x="4501600" y="234774"/>
            <a:ext cx="2952328" cy="432048"/>
          </a:xfrm>
          <a:prstGeom prst="chevron">
            <a:avLst/>
          </a:prstGeom>
          <a:solidFill>
            <a:srgbClr val="EA0000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Microsoft YaHei"/>
                <a:ea typeface="Microsoft YaHei"/>
                <a:cs typeface="Microsoft YaHei"/>
                <a:sym typeface="Gill Sans" charset="0"/>
              </a:rPr>
              <a:t>营销平台</a:t>
            </a:r>
          </a:p>
        </p:txBody>
      </p:sp>
      <p:sp>
        <p:nvSpPr>
          <p:cNvPr id="8" name="燕尾形 7"/>
          <p:cNvSpPr/>
          <p:nvPr/>
        </p:nvSpPr>
        <p:spPr bwMode="auto">
          <a:xfrm>
            <a:off x="7381920" y="234774"/>
            <a:ext cx="1800200" cy="432048"/>
          </a:xfrm>
          <a:prstGeom prst="chevron">
            <a:avLst/>
          </a:prstGeom>
          <a:solidFill>
            <a:schemeClr val="bg1">
              <a:lumMod val="8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0" i="0" u="none" strike="noStrike" cap="none" normalizeH="0" baseline="0" dirty="0" smtClean="0">
                <a:ln>
                  <a:noFill/>
                </a:ln>
                <a:solidFill>
                  <a:srgbClr val="595959"/>
                </a:solidFill>
                <a:effectLst/>
                <a:latin typeface="Microsoft YaHei"/>
                <a:ea typeface="Microsoft YaHei"/>
                <a:cs typeface="Microsoft YaHei"/>
                <a:sym typeface="Gill Sans" charset="0"/>
              </a:rPr>
              <a:t>用户</a:t>
            </a:r>
          </a:p>
        </p:txBody>
      </p:sp>
      <p:sp>
        <p:nvSpPr>
          <p:cNvPr id="9" name="矩形 8"/>
          <p:cNvSpPr/>
          <p:nvPr/>
        </p:nvSpPr>
        <p:spPr bwMode="auto">
          <a:xfrm>
            <a:off x="109112" y="2539030"/>
            <a:ext cx="1800200" cy="1224136"/>
          </a:xfrm>
          <a:prstGeom prst="rect">
            <a:avLst/>
          </a:prstGeom>
          <a:solidFill>
            <a:schemeClr val="accent2">
              <a:lumMod val="7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Microsoft YaHei"/>
                <a:ea typeface="Microsoft YaHei"/>
                <a:cs typeface="Microsoft YaHei"/>
                <a:sym typeface="Gill Sans" charset="0"/>
              </a:rPr>
              <a:t>航空公司</a:t>
            </a:r>
          </a:p>
        </p:txBody>
      </p:sp>
      <p:sp>
        <p:nvSpPr>
          <p:cNvPr id="10" name="矩形 9"/>
          <p:cNvSpPr/>
          <p:nvPr/>
        </p:nvSpPr>
        <p:spPr bwMode="auto">
          <a:xfrm>
            <a:off x="109112" y="1602926"/>
            <a:ext cx="864096" cy="86409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Microsoft YaHei"/>
                <a:ea typeface="Microsoft YaHei"/>
                <a:cs typeface="Microsoft YaHei"/>
                <a:sym typeface="Gill Sans" charset="0"/>
              </a:rPr>
              <a:t>酒店</a:t>
            </a:r>
          </a:p>
        </p:txBody>
      </p:sp>
      <p:sp>
        <p:nvSpPr>
          <p:cNvPr id="11" name="矩形 10"/>
          <p:cNvSpPr/>
          <p:nvPr/>
        </p:nvSpPr>
        <p:spPr bwMode="auto">
          <a:xfrm>
            <a:off x="7453928" y="810838"/>
            <a:ext cx="1656184" cy="5760640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CN" sz="1800" b="0" i="0" u="none" strike="noStrike" cap="none" normalizeH="0" baseline="0" dirty="0" smtClean="0">
              <a:ln>
                <a:noFill/>
              </a:ln>
              <a:solidFill>
                <a:srgbClr val="EA0000"/>
              </a:solidFill>
              <a:effectLst/>
              <a:latin typeface="Microsoft YaHei"/>
              <a:ea typeface="Microsoft YaHei"/>
              <a:cs typeface="Microsoft YaHei"/>
              <a:sym typeface="Gill Sans" charset="0"/>
            </a:endParaRPr>
          </a:p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zh-CN" sz="1800" dirty="0">
              <a:solidFill>
                <a:srgbClr val="EA0000"/>
              </a:solidFill>
              <a:latin typeface="Microsoft YaHei"/>
              <a:ea typeface="Microsoft YaHei"/>
              <a:cs typeface="Microsoft YaHei"/>
            </a:endParaRPr>
          </a:p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CN" sz="1800" b="0" i="0" u="none" strike="noStrike" cap="none" normalizeH="0" baseline="0" dirty="0" smtClean="0">
              <a:ln>
                <a:noFill/>
              </a:ln>
              <a:solidFill>
                <a:srgbClr val="EA0000"/>
              </a:solidFill>
              <a:effectLst/>
              <a:latin typeface="Microsoft YaHei"/>
              <a:ea typeface="Microsoft YaHei"/>
              <a:cs typeface="Microsoft YaHei"/>
              <a:sym typeface="Gill Sans" charset="0"/>
            </a:endParaRPr>
          </a:p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CN" sz="1800" b="0" i="0" u="none" strike="noStrike" cap="none" normalizeH="0" baseline="0" dirty="0" smtClean="0">
              <a:ln>
                <a:noFill/>
              </a:ln>
              <a:solidFill>
                <a:srgbClr val="EA0000"/>
              </a:solidFill>
              <a:effectLst/>
              <a:latin typeface="Microsoft YaHei"/>
              <a:ea typeface="Microsoft YaHei"/>
              <a:cs typeface="Microsoft YaHei"/>
              <a:sym typeface="Gill Sans" charset="0"/>
            </a:endParaRPr>
          </a:p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zh-CN" sz="1800" dirty="0">
              <a:solidFill>
                <a:srgbClr val="EA0000"/>
              </a:solidFill>
              <a:latin typeface="Microsoft YaHei"/>
              <a:ea typeface="Microsoft YaHei"/>
              <a:cs typeface="Microsoft YaHei"/>
            </a:endParaRPr>
          </a:p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CN" sz="1800" b="0" i="0" u="none" strike="noStrike" cap="none" normalizeH="0" baseline="0" dirty="0" smtClean="0">
              <a:ln>
                <a:noFill/>
              </a:ln>
              <a:solidFill>
                <a:srgbClr val="EA0000"/>
              </a:solidFill>
              <a:effectLst/>
              <a:latin typeface="Microsoft YaHei"/>
              <a:ea typeface="Microsoft YaHei"/>
              <a:cs typeface="Microsoft YaHei"/>
              <a:sym typeface="Gill Sans" charset="0"/>
            </a:endParaRPr>
          </a:p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zh-CN" sz="1800" dirty="0">
              <a:solidFill>
                <a:srgbClr val="EA0000"/>
              </a:solidFill>
              <a:latin typeface="Microsoft YaHei"/>
              <a:ea typeface="Microsoft YaHei"/>
              <a:cs typeface="Microsoft YaHei"/>
            </a:endParaRPr>
          </a:p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CN" sz="1800" b="0" i="0" u="none" strike="noStrike" cap="none" normalizeH="0" baseline="0" dirty="0" smtClean="0">
              <a:ln>
                <a:noFill/>
              </a:ln>
              <a:solidFill>
                <a:srgbClr val="EA0000"/>
              </a:solidFill>
              <a:effectLst/>
              <a:latin typeface="Microsoft YaHei"/>
              <a:ea typeface="Microsoft YaHei"/>
              <a:cs typeface="Microsoft YaHei"/>
              <a:sym typeface="Gill Sans" charset="0"/>
            </a:endParaRPr>
          </a:p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zh-CN" sz="1800" dirty="0">
              <a:solidFill>
                <a:srgbClr val="EA0000"/>
              </a:solidFill>
              <a:latin typeface="Microsoft YaHei"/>
              <a:ea typeface="Microsoft YaHei"/>
              <a:cs typeface="Microsoft YaHei"/>
            </a:endParaRPr>
          </a:p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CN" sz="1800" b="0" i="0" u="none" strike="noStrike" cap="none" normalizeH="0" baseline="0" dirty="0" smtClean="0">
              <a:ln>
                <a:noFill/>
              </a:ln>
              <a:solidFill>
                <a:srgbClr val="EA0000"/>
              </a:solidFill>
              <a:effectLst/>
              <a:latin typeface="Microsoft YaHei"/>
              <a:ea typeface="Microsoft YaHei"/>
              <a:cs typeface="Microsoft YaHei"/>
              <a:sym typeface="Gill Sans" charset="0"/>
            </a:endParaRPr>
          </a:p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CN" sz="1800" b="0" i="0" u="none" strike="noStrike" cap="none" normalizeH="0" baseline="0" dirty="0" smtClean="0">
              <a:ln>
                <a:noFill/>
              </a:ln>
              <a:solidFill>
                <a:srgbClr val="EA0000"/>
              </a:solidFill>
              <a:effectLst/>
              <a:latin typeface="Microsoft YaHei"/>
              <a:ea typeface="Microsoft YaHei"/>
              <a:cs typeface="Microsoft YaHei"/>
              <a:sym typeface="Gill Sans" charset="0"/>
            </a:endParaRPr>
          </a:p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0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icrosoft YaHei"/>
                <a:ea typeface="Microsoft YaHei"/>
                <a:cs typeface="Microsoft YaHei"/>
                <a:sym typeface="Gill Sans" charset="0"/>
              </a:rPr>
              <a:t>在线旅游用户</a:t>
            </a:r>
          </a:p>
        </p:txBody>
      </p:sp>
      <p:sp>
        <p:nvSpPr>
          <p:cNvPr id="12" name="右箭头 11"/>
          <p:cNvSpPr/>
          <p:nvPr/>
        </p:nvSpPr>
        <p:spPr bwMode="auto">
          <a:xfrm>
            <a:off x="4501600" y="738830"/>
            <a:ext cx="2808312" cy="288032"/>
          </a:xfrm>
          <a:prstGeom prst="rightArrow">
            <a:avLst/>
          </a:prstGeom>
          <a:solidFill>
            <a:srgbClr val="EA0000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0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3" name="矩形 12"/>
          <p:cNvSpPr/>
          <p:nvPr/>
        </p:nvSpPr>
        <p:spPr bwMode="auto">
          <a:xfrm>
            <a:off x="4861640" y="1386902"/>
            <a:ext cx="2088232" cy="432048"/>
          </a:xfrm>
          <a:prstGeom prst="rect">
            <a:avLst/>
          </a:prstGeom>
          <a:solidFill>
            <a:srgbClr val="EA0000">
              <a:alpha val="80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dirty="0" smtClean="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Gill Sans" charset="0"/>
              </a:rPr>
              <a:t>代理</a:t>
            </a:r>
            <a:r>
              <a:rPr lang="en-US" altLang="zh-CN" dirty="0" smtClean="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Gill Sans" charset="0"/>
              </a:rPr>
              <a:t>/</a:t>
            </a:r>
            <a:r>
              <a:rPr kumimoji="0" lang="zh-CN" altLang="en-US" sz="18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Microsoft YaHei"/>
                <a:ea typeface="Microsoft YaHei"/>
                <a:cs typeface="Microsoft YaHei"/>
                <a:sym typeface="Gill Sans" charset="0"/>
              </a:rPr>
              <a:t>比价</a:t>
            </a:r>
            <a:r>
              <a:rPr kumimoji="0" lang="zh-CN" altLang="en-US" sz="18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Microsoft YaHei"/>
                <a:ea typeface="Microsoft YaHei"/>
                <a:cs typeface="Microsoft YaHei"/>
                <a:sym typeface="Gill Sans" charset="0"/>
              </a:rPr>
              <a:t>：</a:t>
            </a:r>
          </a:p>
        </p:txBody>
      </p:sp>
      <p:sp>
        <p:nvSpPr>
          <p:cNvPr id="14" name="右箭头 13"/>
          <p:cNvSpPr/>
          <p:nvPr/>
        </p:nvSpPr>
        <p:spPr bwMode="auto">
          <a:xfrm>
            <a:off x="4501600" y="6355454"/>
            <a:ext cx="2808312" cy="288032"/>
          </a:xfrm>
          <a:prstGeom prst="rightArrow">
            <a:avLst/>
          </a:prstGeom>
          <a:solidFill>
            <a:srgbClr val="EA0000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0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5" name="矩形 14"/>
          <p:cNvSpPr/>
          <p:nvPr/>
        </p:nvSpPr>
        <p:spPr bwMode="auto">
          <a:xfrm>
            <a:off x="37104" y="738830"/>
            <a:ext cx="1944216" cy="5904656"/>
          </a:xfrm>
          <a:prstGeom prst="rect">
            <a:avLst/>
          </a:prstGeom>
          <a:noFill/>
          <a:ln w="12700" cap="flat" cmpd="sng" algn="ctr">
            <a:solidFill>
              <a:srgbClr val="FF0000">
                <a:alpha val="5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0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6" name="矩形 15"/>
          <p:cNvSpPr/>
          <p:nvPr/>
        </p:nvSpPr>
        <p:spPr bwMode="auto">
          <a:xfrm>
            <a:off x="7381920" y="738830"/>
            <a:ext cx="1800200" cy="5904656"/>
          </a:xfrm>
          <a:prstGeom prst="rect">
            <a:avLst/>
          </a:prstGeom>
          <a:noFill/>
          <a:ln w="12700" cap="flat" cmpd="sng" algn="ctr">
            <a:solidFill>
              <a:schemeClr val="bg1">
                <a:lumMod val="50000"/>
                <a:alpha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7" name="矩形 16"/>
          <p:cNvSpPr/>
          <p:nvPr/>
        </p:nvSpPr>
        <p:spPr bwMode="auto">
          <a:xfrm>
            <a:off x="4789632" y="1314894"/>
            <a:ext cx="2232248" cy="1506400"/>
          </a:xfrm>
          <a:prstGeom prst="rect">
            <a:avLst/>
          </a:prstGeom>
          <a:noFill/>
          <a:ln w="12700" cap="flat" cmpd="sng" algn="ctr">
            <a:solidFill>
              <a:srgbClr val="FF0000">
                <a:alpha val="5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0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8" name="右箭头 17"/>
          <p:cNvSpPr/>
          <p:nvPr/>
        </p:nvSpPr>
        <p:spPr bwMode="auto">
          <a:xfrm>
            <a:off x="4501600" y="1890958"/>
            <a:ext cx="216024" cy="216024"/>
          </a:xfrm>
          <a:prstGeom prst="rightArrow">
            <a:avLst/>
          </a:prstGeom>
          <a:solidFill>
            <a:srgbClr val="EA0000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0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9" name="矩形 18"/>
          <p:cNvSpPr/>
          <p:nvPr/>
        </p:nvSpPr>
        <p:spPr bwMode="auto">
          <a:xfrm>
            <a:off x="2197344" y="810838"/>
            <a:ext cx="2088232" cy="43204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0" i="0" u="none" strike="noStrike" cap="none" normalizeH="0" baseline="0" dirty="0" smtClean="0">
                <a:ln>
                  <a:noFill/>
                </a:ln>
                <a:solidFill>
                  <a:srgbClr val="EA0000"/>
                </a:solidFill>
                <a:effectLst/>
                <a:latin typeface="Microsoft YaHei"/>
                <a:ea typeface="Microsoft YaHei"/>
                <a:cs typeface="Microsoft YaHei"/>
                <a:sym typeface="Gill Sans" charset="0"/>
              </a:rPr>
              <a:t>在线代理商：</a:t>
            </a:r>
          </a:p>
        </p:txBody>
      </p:sp>
      <p:sp>
        <p:nvSpPr>
          <p:cNvPr id="20" name="矩形 19"/>
          <p:cNvSpPr/>
          <p:nvPr/>
        </p:nvSpPr>
        <p:spPr bwMode="auto">
          <a:xfrm>
            <a:off x="2197344" y="2821294"/>
            <a:ext cx="2088232" cy="360040"/>
          </a:xfrm>
          <a:prstGeom prst="rect">
            <a:avLst/>
          </a:prstGeom>
          <a:solidFill>
            <a:srgbClr val="EA0000">
              <a:alpha val="30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normalizeH="0" baseline="0" dirty="0" smtClean="0">
                <a:ln>
                  <a:noFill/>
                </a:ln>
                <a:solidFill>
                  <a:srgbClr val="EA0000"/>
                </a:solidFill>
                <a:effectLst/>
                <a:latin typeface="Microsoft YaHei"/>
                <a:ea typeface="Microsoft YaHei"/>
                <a:cs typeface="Microsoft YaHei"/>
                <a:sym typeface="Gill Sans" charset="0"/>
              </a:rPr>
              <a:t>B2B</a:t>
            </a:r>
            <a:r>
              <a:rPr kumimoji="0" lang="zh-CN" altLang="en-US" sz="1800" b="0" i="0" u="none" strike="noStrike" cap="none" normalizeH="0" baseline="0" dirty="0" smtClean="0">
                <a:ln>
                  <a:noFill/>
                </a:ln>
                <a:solidFill>
                  <a:srgbClr val="EA0000"/>
                </a:solidFill>
                <a:effectLst/>
                <a:latin typeface="Microsoft YaHei"/>
                <a:ea typeface="Microsoft YaHei"/>
                <a:cs typeface="Microsoft YaHei"/>
                <a:sym typeface="Gill Sans" charset="0"/>
              </a:rPr>
              <a:t>综合电商：</a:t>
            </a:r>
          </a:p>
        </p:txBody>
      </p:sp>
      <p:sp>
        <p:nvSpPr>
          <p:cNvPr id="21" name="矩形 20"/>
          <p:cNvSpPr/>
          <p:nvPr/>
        </p:nvSpPr>
        <p:spPr bwMode="auto">
          <a:xfrm>
            <a:off x="2125336" y="738830"/>
            <a:ext cx="2232248" cy="1602760"/>
          </a:xfrm>
          <a:prstGeom prst="rect">
            <a:avLst/>
          </a:prstGeom>
          <a:noFill/>
          <a:ln w="12700" cap="flat" cmpd="sng" algn="ctr">
            <a:solidFill>
              <a:srgbClr val="FF0000">
                <a:alpha val="5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22" name="矩形 21"/>
          <p:cNvSpPr/>
          <p:nvPr/>
        </p:nvSpPr>
        <p:spPr bwMode="auto">
          <a:xfrm>
            <a:off x="2125336" y="2749286"/>
            <a:ext cx="2232248" cy="1785432"/>
          </a:xfrm>
          <a:prstGeom prst="rect">
            <a:avLst/>
          </a:prstGeom>
          <a:noFill/>
          <a:ln w="12700" cap="flat" cmpd="sng" algn="ctr">
            <a:solidFill>
              <a:srgbClr val="FF0000">
                <a:alpha val="5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0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23" name="矩形 22"/>
          <p:cNvSpPr/>
          <p:nvPr/>
        </p:nvSpPr>
        <p:spPr bwMode="auto">
          <a:xfrm>
            <a:off x="1045216" y="1602926"/>
            <a:ext cx="864096" cy="864096"/>
          </a:xfrm>
          <a:prstGeom prst="rect">
            <a:avLst/>
          </a:prstGeom>
          <a:solidFill>
            <a:schemeClr val="accent2">
              <a:lumMod val="7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Microsoft YaHei"/>
                <a:ea typeface="Microsoft YaHei"/>
                <a:cs typeface="Microsoft YaHei"/>
                <a:sym typeface="Gill Sans" charset="0"/>
              </a:rPr>
              <a:t>客栈</a:t>
            </a:r>
          </a:p>
        </p:txBody>
      </p:sp>
      <p:sp>
        <p:nvSpPr>
          <p:cNvPr id="24" name="矩形 23"/>
          <p:cNvSpPr/>
          <p:nvPr/>
        </p:nvSpPr>
        <p:spPr bwMode="auto">
          <a:xfrm>
            <a:off x="109112" y="810838"/>
            <a:ext cx="1800200" cy="720080"/>
          </a:xfrm>
          <a:prstGeom prst="rect">
            <a:avLst/>
          </a:prstGeom>
          <a:solidFill>
            <a:schemeClr val="accent2">
              <a:lumMod val="5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CN" sz="1800" b="0" i="0" u="none" strike="noStrike" cap="none" normalizeH="0" baseline="0" dirty="0" smtClean="0">
              <a:ln>
                <a:noFill/>
              </a:ln>
              <a:solidFill>
                <a:srgbClr val="EA0000"/>
              </a:solidFill>
              <a:effectLst/>
              <a:latin typeface="Microsoft YaHei"/>
              <a:ea typeface="Microsoft YaHei"/>
              <a:cs typeface="Microsoft YaHei"/>
              <a:sym typeface="Gill Sans" charset="0"/>
            </a:endParaRPr>
          </a:p>
          <a:p>
            <a:pPr marL="0" marR="0" indent="0" algn="ctr" defTabSz="914400" rtl="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800" dirty="0" smtClean="0">
                <a:solidFill>
                  <a:srgbClr val="FFFFFF"/>
                </a:solidFill>
                <a:latin typeface="Microsoft YaHei"/>
                <a:ea typeface="Microsoft YaHei"/>
                <a:cs typeface="Microsoft YaHei"/>
              </a:rPr>
              <a:t>在线直销：</a:t>
            </a:r>
            <a:endParaRPr kumimoji="0" lang="zh-CN" altLang="en-US" sz="1800" b="0" i="0" u="none" strike="noStrike" cap="none" normalizeH="0" baseline="0" dirty="0" smtClean="0">
              <a:ln>
                <a:noFill/>
              </a:ln>
              <a:solidFill>
                <a:srgbClr val="FFFFFF"/>
              </a:solidFill>
              <a:effectLst/>
              <a:latin typeface="Microsoft YaHei"/>
              <a:ea typeface="Microsoft YaHei"/>
              <a:cs typeface="Microsoft YaHei"/>
              <a:sym typeface="Gill Sans" charset="0"/>
            </a:endParaRPr>
          </a:p>
        </p:txBody>
      </p:sp>
      <p:sp>
        <p:nvSpPr>
          <p:cNvPr id="25" name="矩形 24"/>
          <p:cNvSpPr/>
          <p:nvPr/>
        </p:nvSpPr>
        <p:spPr bwMode="auto">
          <a:xfrm>
            <a:off x="109112" y="3835174"/>
            <a:ext cx="1800200" cy="1800200"/>
          </a:xfrm>
          <a:prstGeom prst="rect">
            <a:avLst/>
          </a:prstGeom>
          <a:solidFill>
            <a:schemeClr val="accent2">
              <a:lumMod val="5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CN" sz="1800" b="0" i="0" u="none" strike="noStrike" cap="none" normalizeH="0" baseline="0" dirty="0" smtClean="0">
              <a:ln>
                <a:noFill/>
              </a:ln>
              <a:solidFill>
                <a:srgbClr val="EA0000"/>
              </a:solidFill>
              <a:effectLst/>
              <a:latin typeface="Microsoft YaHei"/>
              <a:ea typeface="Microsoft YaHei"/>
              <a:cs typeface="Microsoft YaHei"/>
              <a:sym typeface="Gill Sans" charset="0"/>
            </a:endParaRPr>
          </a:p>
          <a:p>
            <a:pPr marL="0" marR="0" indent="0" algn="ctr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CN" sz="1800" b="0" i="0" u="none" strike="noStrike" cap="none" normalizeH="0" baseline="0" dirty="0" smtClean="0">
              <a:ln>
                <a:noFill/>
              </a:ln>
              <a:solidFill>
                <a:srgbClr val="EA0000"/>
              </a:solidFill>
              <a:effectLst/>
              <a:latin typeface="Microsoft YaHei"/>
              <a:ea typeface="Microsoft YaHei"/>
              <a:cs typeface="Microsoft YaHei"/>
              <a:sym typeface="Gill Sans" charset="0"/>
            </a:endParaRPr>
          </a:p>
          <a:p>
            <a:pPr marL="0" marR="0" indent="0" algn="ctr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Microsoft YaHei"/>
                <a:ea typeface="Microsoft YaHei"/>
                <a:cs typeface="Microsoft YaHei"/>
                <a:sym typeface="Gill Sans" charset="0"/>
              </a:rPr>
              <a:t>景区</a:t>
            </a:r>
          </a:p>
        </p:txBody>
      </p:sp>
      <p:sp>
        <p:nvSpPr>
          <p:cNvPr id="26" name="矩形 25"/>
          <p:cNvSpPr/>
          <p:nvPr/>
        </p:nvSpPr>
        <p:spPr bwMode="auto">
          <a:xfrm>
            <a:off x="109112" y="5707382"/>
            <a:ext cx="864096" cy="864096"/>
          </a:xfrm>
          <a:prstGeom prst="rect">
            <a:avLst/>
          </a:prstGeom>
          <a:solidFill>
            <a:schemeClr val="accent2">
              <a:lumMod val="5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Microsoft YaHei"/>
                <a:ea typeface="Microsoft YaHei"/>
                <a:cs typeface="Microsoft YaHei"/>
                <a:sym typeface="Gill Sans" charset="0"/>
              </a:rPr>
              <a:t>租车</a:t>
            </a:r>
          </a:p>
        </p:txBody>
      </p:sp>
      <p:sp>
        <p:nvSpPr>
          <p:cNvPr id="27" name="矩形 26"/>
          <p:cNvSpPr/>
          <p:nvPr/>
        </p:nvSpPr>
        <p:spPr bwMode="auto">
          <a:xfrm>
            <a:off x="1045216" y="5707382"/>
            <a:ext cx="864096" cy="864096"/>
          </a:xfrm>
          <a:prstGeom prst="rect">
            <a:avLst/>
          </a:prstGeom>
          <a:solidFill>
            <a:srgbClr val="E36D6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CN" sz="1800" b="0" i="0" u="none" strike="noStrike" cap="none" normalizeH="0" baseline="0" dirty="0" smtClean="0">
              <a:ln>
                <a:noFill/>
              </a:ln>
              <a:solidFill>
                <a:srgbClr val="EA0000"/>
              </a:solidFill>
              <a:effectLst/>
              <a:latin typeface="Microsoft YaHei"/>
              <a:ea typeface="Microsoft YaHei"/>
              <a:cs typeface="Microsoft YaHei"/>
              <a:sym typeface="Gill Sans" charset="0"/>
            </a:endParaRPr>
          </a:p>
          <a:p>
            <a:pPr marL="0" marR="0" indent="0" algn="ctr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Microsoft YaHei"/>
                <a:ea typeface="Microsoft YaHei"/>
                <a:cs typeface="Microsoft YaHei"/>
                <a:sym typeface="Gill Sans" charset="0"/>
              </a:rPr>
              <a:t>其他</a:t>
            </a:r>
            <a:endParaRPr kumimoji="0" lang="en-US" altLang="zh-CN" sz="1800" b="0" i="0" u="none" strike="noStrike" cap="none" normalizeH="0" baseline="0" dirty="0" smtClean="0">
              <a:ln>
                <a:noFill/>
              </a:ln>
              <a:solidFill>
                <a:srgbClr val="FFFFFF"/>
              </a:solidFill>
              <a:effectLst/>
              <a:latin typeface="Microsoft YaHei"/>
              <a:ea typeface="Microsoft YaHei"/>
              <a:cs typeface="Microsoft YaHei"/>
              <a:sym typeface="Gill Sans" charset="0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5278882" y="95485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800" dirty="0" smtClean="0">
                <a:solidFill>
                  <a:srgbClr val="EA0000"/>
                </a:solidFill>
                <a:latin typeface="Microsoft YaHei"/>
                <a:ea typeface="Microsoft YaHei"/>
                <a:cs typeface="Microsoft YaHei"/>
              </a:rPr>
              <a:t>在线代理</a:t>
            </a:r>
            <a:endParaRPr kumimoji="1" lang="zh-CN" altLang="en-US" sz="1800" dirty="0">
              <a:solidFill>
                <a:srgbClr val="EA0000"/>
              </a:solidFill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278881" y="606742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800" dirty="0" smtClean="0">
                <a:solidFill>
                  <a:srgbClr val="EA0000"/>
                </a:solidFill>
                <a:latin typeface="Microsoft YaHei"/>
                <a:ea typeface="Microsoft YaHei"/>
                <a:cs typeface="Microsoft YaHei"/>
              </a:rPr>
              <a:t>在线分销</a:t>
            </a:r>
            <a:endParaRPr kumimoji="1" lang="zh-CN" altLang="en-US" sz="1800" dirty="0">
              <a:solidFill>
                <a:srgbClr val="EA0000"/>
              </a:solidFill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30" name="矩形 29"/>
          <p:cNvSpPr/>
          <p:nvPr/>
        </p:nvSpPr>
        <p:spPr bwMode="auto">
          <a:xfrm>
            <a:off x="4861640" y="4218678"/>
            <a:ext cx="2088232" cy="432048"/>
          </a:xfrm>
          <a:prstGeom prst="rect">
            <a:avLst/>
          </a:prstGeom>
          <a:solidFill>
            <a:srgbClr val="EA0000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Microsoft YaHei"/>
                <a:ea typeface="Microsoft YaHei"/>
                <a:cs typeface="Microsoft YaHei"/>
                <a:sym typeface="Gill Sans" charset="0"/>
              </a:rPr>
              <a:t>游记攻略：</a:t>
            </a:r>
            <a:endParaRPr kumimoji="0" lang="zh-CN" altLang="en-US" sz="1800" b="0" i="0" u="none" strike="noStrike" cap="none" normalizeH="0" baseline="0" dirty="0" smtClean="0">
              <a:ln>
                <a:noFill/>
              </a:ln>
              <a:solidFill>
                <a:srgbClr val="FFFFFF"/>
              </a:solidFill>
              <a:effectLst/>
              <a:latin typeface="Microsoft YaHei"/>
              <a:ea typeface="Microsoft YaHei"/>
              <a:cs typeface="Microsoft YaHei"/>
              <a:sym typeface="Gill Sans" charset="0"/>
            </a:endParaRPr>
          </a:p>
        </p:txBody>
      </p:sp>
      <p:sp>
        <p:nvSpPr>
          <p:cNvPr id="32" name="矩形 31"/>
          <p:cNvSpPr/>
          <p:nvPr/>
        </p:nvSpPr>
        <p:spPr bwMode="auto">
          <a:xfrm>
            <a:off x="2197344" y="5059254"/>
            <a:ext cx="2088232" cy="312846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normalizeH="0" baseline="0" dirty="0" smtClean="0">
                <a:ln>
                  <a:noFill/>
                </a:ln>
                <a:solidFill>
                  <a:srgbClr val="EA0000"/>
                </a:solidFill>
                <a:effectLst/>
                <a:latin typeface="Microsoft YaHei"/>
                <a:ea typeface="Microsoft YaHei"/>
                <a:cs typeface="Microsoft YaHei"/>
                <a:sym typeface="Gill Sans" charset="0"/>
              </a:rPr>
              <a:t>B2B&amp;B2C</a:t>
            </a:r>
            <a:r>
              <a:rPr kumimoji="0" lang="en-US" altLang="zh-CN" sz="1800" b="0" i="0" u="none" strike="noStrike" cap="none" normalizeH="0" baseline="0" dirty="0" smtClean="0">
                <a:ln>
                  <a:noFill/>
                </a:ln>
                <a:solidFill>
                  <a:srgbClr val="EA0000"/>
                </a:solidFill>
                <a:effectLst/>
                <a:latin typeface="Microsoft YaHei"/>
                <a:ea typeface="Microsoft YaHei"/>
                <a:cs typeface="Microsoft YaHei"/>
                <a:sym typeface="Gill Sans" charset="0"/>
              </a:rPr>
              <a:t>:</a:t>
            </a:r>
            <a:endParaRPr kumimoji="0" lang="zh-CN" altLang="en-US" sz="1800" b="0" i="0" u="none" strike="noStrike" cap="none" normalizeH="0" baseline="0" dirty="0" smtClean="0">
              <a:ln>
                <a:noFill/>
              </a:ln>
              <a:solidFill>
                <a:srgbClr val="EA0000"/>
              </a:solidFill>
              <a:effectLst/>
              <a:latin typeface="Microsoft YaHei"/>
              <a:ea typeface="Microsoft YaHei"/>
              <a:cs typeface="Microsoft YaHei"/>
              <a:sym typeface="Gill Sans" charset="0"/>
            </a:endParaRPr>
          </a:p>
        </p:txBody>
      </p:sp>
      <p:sp>
        <p:nvSpPr>
          <p:cNvPr id="33" name="矩形 32"/>
          <p:cNvSpPr/>
          <p:nvPr/>
        </p:nvSpPr>
        <p:spPr bwMode="auto">
          <a:xfrm>
            <a:off x="2125336" y="4927378"/>
            <a:ext cx="2232248" cy="1716108"/>
          </a:xfrm>
          <a:prstGeom prst="rect">
            <a:avLst/>
          </a:prstGeom>
          <a:noFill/>
          <a:ln w="12700" cap="flat" cmpd="sng" algn="ctr">
            <a:solidFill>
              <a:srgbClr val="FF0000">
                <a:alpha val="5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0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34" name="下箭头 33"/>
          <p:cNvSpPr/>
          <p:nvPr/>
        </p:nvSpPr>
        <p:spPr bwMode="auto">
          <a:xfrm>
            <a:off x="3097444" y="2431018"/>
            <a:ext cx="216024" cy="216024"/>
          </a:xfrm>
          <a:prstGeom prst="downArrow">
            <a:avLst/>
          </a:prstGeom>
          <a:solidFill>
            <a:srgbClr val="EA0000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0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36" name="右箭头 35"/>
          <p:cNvSpPr/>
          <p:nvPr/>
        </p:nvSpPr>
        <p:spPr bwMode="auto">
          <a:xfrm>
            <a:off x="7093888" y="3619150"/>
            <a:ext cx="216024" cy="216024"/>
          </a:xfrm>
          <a:prstGeom prst="rightArrow">
            <a:avLst/>
          </a:prstGeom>
          <a:solidFill>
            <a:srgbClr val="EA0000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0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38" name="矩形 37"/>
          <p:cNvSpPr/>
          <p:nvPr/>
        </p:nvSpPr>
        <p:spPr bwMode="auto">
          <a:xfrm>
            <a:off x="4789632" y="4143375"/>
            <a:ext cx="2232248" cy="1924047"/>
          </a:xfrm>
          <a:prstGeom prst="rect">
            <a:avLst/>
          </a:prstGeom>
          <a:noFill/>
          <a:ln w="12700" cap="flat" cmpd="sng" algn="ctr">
            <a:solidFill>
              <a:srgbClr val="FF0000">
                <a:alpha val="5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0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pic>
        <p:nvPicPr>
          <p:cNvPr id="39" name="图片 38" descr="logo_艺龙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7464" y="1314894"/>
            <a:ext cx="1008112" cy="1008112"/>
          </a:xfrm>
          <a:prstGeom prst="rect">
            <a:avLst/>
          </a:prstGeom>
          <a:noFill/>
          <a:ln w="3175" cmpd="sng">
            <a:noFill/>
          </a:ln>
        </p:spPr>
      </p:pic>
      <p:pic>
        <p:nvPicPr>
          <p:cNvPr id="40" name="图片 39" descr="logo_携程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7344" y="1314894"/>
            <a:ext cx="1008112" cy="1008112"/>
          </a:xfrm>
          <a:prstGeom prst="rect">
            <a:avLst/>
          </a:prstGeom>
          <a:ln w="3175" cmpd="sng">
            <a:noFill/>
          </a:ln>
        </p:spPr>
      </p:pic>
      <p:pic>
        <p:nvPicPr>
          <p:cNvPr id="43" name="图片 42" descr="logo_京东.jp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5496" y="3253342"/>
            <a:ext cx="720080" cy="720080"/>
          </a:xfrm>
          <a:prstGeom prst="rect">
            <a:avLst/>
          </a:prstGeom>
        </p:spPr>
      </p:pic>
      <p:pic>
        <p:nvPicPr>
          <p:cNvPr id="45" name="图片 44" descr="logo_同程.jp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9352" y="5353384"/>
            <a:ext cx="864096" cy="864096"/>
          </a:xfrm>
          <a:prstGeom prst="rect">
            <a:avLst/>
          </a:prstGeom>
        </p:spPr>
      </p:pic>
      <p:sp>
        <p:nvSpPr>
          <p:cNvPr id="46" name="矩形 45"/>
          <p:cNvSpPr/>
          <p:nvPr/>
        </p:nvSpPr>
        <p:spPr bwMode="auto">
          <a:xfrm>
            <a:off x="2269352" y="5392003"/>
            <a:ext cx="864096" cy="864096"/>
          </a:xfrm>
          <a:prstGeom prst="rect">
            <a:avLst/>
          </a:prstGeom>
          <a:solidFill>
            <a:schemeClr val="bg2">
              <a:lumMod val="75000"/>
              <a:alpha val="2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dirty="0" smtClean="0">
              <a:ln>
                <a:noFill/>
              </a:ln>
              <a:solidFill>
                <a:srgbClr val="EA0000"/>
              </a:solidFill>
              <a:effectLst/>
              <a:latin typeface="Microsoft YaHei"/>
              <a:ea typeface="Microsoft YaHei"/>
              <a:cs typeface="Microsoft YaHei"/>
              <a:sym typeface="Gill Sans" charset="0"/>
            </a:endParaRPr>
          </a:p>
        </p:txBody>
      </p:sp>
      <p:sp>
        <p:nvSpPr>
          <p:cNvPr id="47" name="矩形 46"/>
          <p:cNvSpPr/>
          <p:nvPr/>
        </p:nvSpPr>
        <p:spPr bwMode="auto">
          <a:xfrm>
            <a:off x="2197344" y="1314894"/>
            <a:ext cx="1008112" cy="1008112"/>
          </a:xfrm>
          <a:prstGeom prst="rect">
            <a:avLst/>
          </a:prstGeom>
          <a:solidFill>
            <a:schemeClr val="bg2">
              <a:lumMod val="75000"/>
              <a:alpha val="2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dirty="0" smtClean="0">
              <a:ln>
                <a:noFill/>
              </a:ln>
              <a:solidFill>
                <a:srgbClr val="EA0000"/>
              </a:solidFill>
              <a:effectLst/>
              <a:latin typeface="Microsoft YaHei"/>
              <a:ea typeface="Microsoft YaHei"/>
              <a:cs typeface="Microsoft YaHei"/>
              <a:sym typeface="Gill Sans" charset="0"/>
            </a:endParaRPr>
          </a:p>
        </p:txBody>
      </p:sp>
      <p:sp>
        <p:nvSpPr>
          <p:cNvPr id="48" name="矩形 47"/>
          <p:cNvSpPr/>
          <p:nvPr/>
        </p:nvSpPr>
        <p:spPr bwMode="auto">
          <a:xfrm>
            <a:off x="3277464" y="1314894"/>
            <a:ext cx="1008112" cy="1008112"/>
          </a:xfrm>
          <a:prstGeom prst="rect">
            <a:avLst/>
          </a:prstGeom>
          <a:solidFill>
            <a:schemeClr val="accent2">
              <a:lumMod val="40000"/>
              <a:lumOff val="60000"/>
              <a:alpha val="2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dirty="0" smtClean="0">
              <a:ln>
                <a:noFill/>
              </a:ln>
              <a:solidFill>
                <a:srgbClr val="EA0000"/>
              </a:solidFill>
              <a:effectLst/>
              <a:latin typeface="Microsoft YaHei"/>
              <a:ea typeface="Microsoft YaHei"/>
              <a:cs typeface="Microsoft YaHei"/>
              <a:sym typeface="Gill Sans" charset="0"/>
            </a:endParaRPr>
          </a:p>
        </p:txBody>
      </p:sp>
      <p:pic>
        <p:nvPicPr>
          <p:cNvPr id="51" name="图片 50" descr="logo_蚂蜂窝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4209" y="4690158"/>
            <a:ext cx="1853481" cy="738191"/>
          </a:xfrm>
          <a:prstGeom prst="rect">
            <a:avLst/>
          </a:prstGeom>
        </p:spPr>
      </p:pic>
      <p:pic>
        <p:nvPicPr>
          <p:cNvPr id="54" name="图片 53" descr="logo_去哪儿02.jp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6270" y="5430016"/>
            <a:ext cx="788070" cy="788070"/>
          </a:xfrm>
          <a:prstGeom prst="rect">
            <a:avLst/>
          </a:prstGeom>
        </p:spPr>
      </p:pic>
      <p:pic>
        <p:nvPicPr>
          <p:cNvPr id="55" name="图片 54" descr="酒店.pn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88" y="1928278"/>
            <a:ext cx="649396" cy="543997"/>
          </a:xfrm>
          <a:prstGeom prst="rect">
            <a:avLst/>
          </a:prstGeom>
        </p:spPr>
      </p:pic>
      <p:pic>
        <p:nvPicPr>
          <p:cNvPr id="56" name="图片 55" descr="客栈.png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216" y="1910278"/>
            <a:ext cx="597744" cy="552653"/>
          </a:xfrm>
          <a:prstGeom prst="rect">
            <a:avLst/>
          </a:prstGeom>
        </p:spPr>
      </p:pic>
      <p:pic>
        <p:nvPicPr>
          <p:cNvPr id="57" name="图片 56" descr="航空.png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670" y="2683046"/>
            <a:ext cx="1156578" cy="1066455"/>
          </a:xfrm>
          <a:prstGeom prst="rect">
            <a:avLst/>
          </a:prstGeom>
        </p:spPr>
      </p:pic>
      <p:pic>
        <p:nvPicPr>
          <p:cNvPr id="58" name="图片 57" descr="景区01.png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524" y="4843286"/>
            <a:ext cx="912780" cy="724720"/>
          </a:xfrm>
          <a:prstGeom prst="rect">
            <a:avLst/>
          </a:prstGeom>
        </p:spPr>
      </p:pic>
      <p:pic>
        <p:nvPicPr>
          <p:cNvPr id="59" name="图片 58" descr="景区02.png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12" y="3979190"/>
            <a:ext cx="876291" cy="864096"/>
          </a:xfrm>
          <a:prstGeom prst="rect">
            <a:avLst/>
          </a:prstGeom>
        </p:spPr>
      </p:pic>
      <p:pic>
        <p:nvPicPr>
          <p:cNvPr id="60" name="图片 59" descr="租车.png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12" y="6054947"/>
            <a:ext cx="648071" cy="496420"/>
          </a:xfrm>
          <a:prstGeom prst="rect">
            <a:avLst/>
          </a:prstGeom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4488" y="3395884"/>
            <a:ext cx="981075" cy="67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" name="矩形 60"/>
          <p:cNvSpPr/>
          <p:nvPr/>
        </p:nvSpPr>
        <p:spPr bwMode="auto">
          <a:xfrm>
            <a:off x="4789632" y="2845850"/>
            <a:ext cx="2232248" cy="1226309"/>
          </a:xfrm>
          <a:prstGeom prst="rect">
            <a:avLst/>
          </a:prstGeom>
          <a:noFill/>
          <a:ln w="12700" cap="flat" cmpd="sng" algn="ctr">
            <a:solidFill>
              <a:srgbClr val="FF0000">
                <a:alpha val="5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0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62" name="矩形 61"/>
          <p:cNvSpPr/>
          <p:nvPr/>
        </p:nvSpPr>
        <p:spPr bwMode="auto">
          <a:xfrm>
            <a:off x="4861640" y="2919038"/>
            <a:ext cx="2088232" cy="432048"/>
          </a:xfrm>
          <a:prstGeom prst="rect">
            <a:avLst/>
          </a:prstGeom>
          <a:solidFill>
            <a:srgbClr val="EA0000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800" dirty="0" smtClean="0">
                <a:solidFill>
                  <a:srgbClr val="FFFFFF"/>
                </a:solidFill>
                <a:latin typeface="Microsoft YaHei"/>
                <a:ea typeface="Microsoft YaHei"/>
                <a:cs typeface="Microsoft YaHei"/>
              </a:rPr>
              <a:t>点</a:t>
            </a:r>
            <a:r>
              <a:rPr kumimoji="0" lang="zh-CN" altLang="en-US" sz="18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Microsoft YaHei"/>
                <a:ea typeface="Microsoft YaHei"/>
                <a:cs typeface="Microsoft YaHei"/>
                <a:sym typeface="Gill Sans" charset="0"/>
              </a:rPr>
              <a:t>评团购：</a:t>
            </a:r>
            <a:endParaRPr kumimoji="0" lang="zh-CN" altLang="en-US" sz="1800" b="0" i="0" u="none" strike="noStrike" cap="none" normalizeH="0" baseline="0" dirty="0" smtClean="0">
              <a:ln>
                <a:noFill/>
              </a:ln>
              <a:solidFill>
                <a:srgbClr val="FFFFFF"/>
              </a:solidFill>
              <a:effectLst/>
              <a:latin typeface="Microsoft YaHei"/>
              <a:ea typeface="Microsoft YaHei"/>
              <a:cs typeface="Microsoft YaHei"/>
              <a:sym typeface="Gill Sans" charset="0"/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8317" y="3425186"/>
            <a:ext cx="1228725" cy="55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1" name="Picture 9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7344" y="4132542"/>
            <a:ext cx="2105025" cy="35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4" name="Picture 12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1532" y="3652431"/>
            <a:ext cx="1171575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5" name="Picture 13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1532" y="3225087"/>
            <a:ext cx="1171575" cy="3824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7" name="Picture 15" descr="https://ss0.baidu.com/6ONWsjip0QIZ8tyhnq/it/u=178991493,1180446307&amp;fm=58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3719" y="5470976"/>
            <a:ext cx="1014433" cy="628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7455" y="5512023"/>
            <a:ext cx="523875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9" name="Picture 17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1256" y="5471107"/>
            <a:ext cx="638175" cy="62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91" name="Picture 19" descr="https://ss0.bdstatic.com/-0U0bnSm1A5BphGlnYG/tam-ogel/1f8c85c40035e174e1470ed0f2fb92c8_121_121.jp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4955" y="1829644"/>
            <a:ext cx="576263" cy="576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3" name="Picture 21" descr="https://ss0.bdstatic.com/-0U0bnSm1A5BphGlnYG/tam-ogel/e277299a79465745bb8833477017f3b4_121_121.jp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2888" y="1818951"/>
            <a:ext cx="612067" cy="612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5" name="Picture 23" descr="https://ss1.bdstatic.com/-0U0bXSm1A5BphGlnYG/tam-ogel/37505d7f5fc4057123a477225c4abf73_121_121.jp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9318" y="1829644"/>
            <a:ext cx="576262" cy="576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4693" y="2472275"/>
            <a:ext cx="968393" cy="3078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99" name="Picture 27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1171" y="2418654"/>
            <a:ext cx="9334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812518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机会</a:t>
            </a:r>
            <a:r>
              <a:rPr kumimoji="1" lang="zh-CN" altLang="en-US" dirty="0" smtClean="0"/>
              <a:t>分析</a:t>
            </a:r>
            <a:endParaRPr kumimoji="1" lang="zh-CN" altLang="en-US" dirty="0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3895717"/>
              </p:ext>
            </p:extLst>
          </p:nvPr>
        </p:nvGraphicFramePr>
        <p:xfrm>
          <a:off x="0" y="1417638"/>
          <a:ext cx="8931956" cy="48959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32989"/>
                <a:gridCol w="2232989"/>
                <a:gridCol w="2232989"/>
                <a:gridCol w="2232989"/>
              </a:tblGrid>
              <a:tr h="318763">
                <a:tc>
                  <a:txBody>
                    <a:bodyPr/>
                    <a:lstStyle/>
                    <a:p>
                      <a:r>
                        <a:rPr lang="zh-CN" altLang="en-US" sz="1400" dirty="0" smtClean="0"/>
                        <a:t>产业链地位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/>
                        <a:t>特点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/>
                        <a:t>问题／痛点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/>
                        <a:t>我们的机会</a:t>
                      </a:r>
                      <a:endParaRPr lang="zh-CN" altLang="en-US" sz="1400" dirty="0"/>
                    </a:p>
                  </a:txBody>
                  <a:tcPr/>
                </a:tc>
              </a:tr>
              <a:tr h="916991">
                <a:tc>
                  <a:txBody>
                    <a:bodyPr/>
                    <a:lstStyle/>
                    <a:p>
                      <a:r>
                        <a:rPr lang="zh-CN" altLang="zh-CN" sz="14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游记类：蚂蜂窝、蝉游、</a:t>
                      </a:r>
                      <a:r>
                        <a:rPr lang="zh-CN" altLang="zh-CN" sz="14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面包</a:t>
                      </a:r>
                      <a:r>
                        <a:rPr lang="zh-CN" altLang="en-US" sz="14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、穷游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zh-CN" sz="14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以丰富多彩的游记吸引用户，后续逐步推出自己的</a:t>
                      </a:r>
                      <a:r>
                        <a:rPr lang="zh-CN" altLang="en-US" sz="14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度假</a:t>
                      </a:r>
                      <a:r>
                        <a:rPr lang="zh-CN" altLang="zh-CN" sz="14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产品</a:t>
                      </a:r>
                      <a:r>
                        <a:rPr lang="zh-CN" altLang="zh-CN" sz="1400" dirty="0" smtClean="0">
                          <a:effectLst/>
                        </a:rPr>
                        <a:t> 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虽然游记很吸引人，但是</a:t>
                      </a:r>
                      <a:r>
                        <a:rPr lang="zh-CN" altLang="zh-CN" sz="14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盈利模式还不是很明显，对用户的游中不是很关注</a:t>
                      </a:r>
                      <a:r>
                        <a:rPr lang="zh-CN" altLang="zh-CN" sz="1400" dirty="0" smtClean="0">
                          <a:effectLst/>
                        </a:rPr>
                        <a:t> 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/>
                        <a:t>达人、地主的产业化；特色的推介；旅游直播</a:t>
                      </a:r>
                      <a:endParaRPr lang="zh-CN" altLang="en-US" sz="1400" dirty="0"/>
                    </a:p>
                  </a:txBody>
                  <a:tcPr/>
                </a:tc>
              </a:tr>
              <a:tr h="1336187">
                <a:tc>
                  <a:txBody>
                    <a:bodyPr/>
                    <a:lstStyle/>
                    <a:p>
                      <a:r>
                        <a:rPr lang="zh-CN" altLang="zh-CN" sz="14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单一旅游产品类：</a:t>
                      </a:r>
                      <a:r>
                        <a:rPr lang="en-US" altLang="zh-CN" sz="14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Agoda</a:t>
                      </a:r>
                      <a:r>
                        <a:rPr lang="zh-CN" altLang="zh-CN" sz="14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、</a:t>
                      </a:r>
                      <a:r>
                        <a:rPr lang="en-US" altLang="zh-CN" sz="14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Booking</a:t>
                      </a:r>
                      <a:r>
                        <a:rPr lang="zh-CN" altLang="zh-CN" sz="14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、</a:t>
                      </a:r>
                      <a:r>
                        <a:rPr lang="en-US" altLang="zh-CN" sz="14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Hotel</a:t>
                      </a:r>
                      <a:r>
                        <a:rPr lang="zh-CN" altLang="zh-CN" sz="14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、</a:t>
                      </a:r>
                      <a:r>
                        <a:rPr lang="en-US" altLang="zh-CN" sz="14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Expedia</a:t>
                      </a:r>
                      <a:r>
                        <a:rPr lang="zh-CN" altLang="zh-CN" sz="14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、</a:t>
                      </a:r>
                      <a:r>
                        <a:rPr lang="en-US" altLang="zh-CN" sz="14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Hertz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zh-CN" sz="14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在机票、酒店等专业领域做得很精通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zh-CN" sz="14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只是简单地价格竞争，严格上来说不是一个旅游产品</a:t>
                      </a:r>
                      <a:r>
                        <a:rPr lang="zh-CN" altLang="en-US" sz="14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。而且酒店、机票代理利润日渐削薄，部分</a:t>
                      </a:r>
                      <a:r>
                        <a:rPr lang="en-US" altLang="zh-CN" sz="14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OTA</a:t>
                      </a:r>
                      <a:r>
                        <a:rPr lang="zh-CN" altLang="en-US" sz="14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酒店佣金已经下降到</a:t>
                      </a:r>
                      <a:r>
                        <a:rPr lang="en-US" altLang="zh-CN" sz="14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35-45</a:t>
                      </a:r>
                      <a:r>
                        <a:rPr lang="zh-CN" altLang="en-US" sz="14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元。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/>
                        <a:t>旅游不只是机票、租车和酒店，还有整个旅游行程无忧。单一的</a:t>
                      </a:r>
                      <a:r>
                        <a:rPr lang="zh-CN" altLang="en-US" sz="1400" dirty="0" smtClean="0"/>
                        <a:t>产品利润越来越薄。</a:t>
                      </a:r>
                      <a:endParaRPr lang="zh-CN" altLang="en-US" sz="1400" dirty="0"/>
                    </a:p>
                  </a:txBody>
                  <a:tcPr/>
                </a:tc>
              </a:tr>
              <a:tr h="916991">
                <a:tc>
                  <a:txBody>
                    <a:bodyPr/>
                    <a:lstStyle/>
                    <a:p>
                      <a:r>
                        <a:rPr lang="zh-CN" altLang="zh-CN" sz="14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旅游产品类：携程、驴妈妈、同程、去哪儿、艺龙、阿里、百度</a:t>
                      </a:r>
                      <a:r>
                        <a:rPr lang="zh-CN" altLang="zh-CN" sz="1400" dirty="0" smtClean="0">
                          <a:effectLst/>
                        </a:rPr>
                        <a:t> 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/>
                        <a:t>占据着大量的非专业旅游用户入口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/>
                        <a:t>不关心用户，只是在一味的烧钱，获得高额的收入，以获取在资本市场的回报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/>
                        <a:t>我们来关心用户的整个旅游过程</a:t>
                      </a:r>
                      <a:endParaRPr lang="en-US" altLang="zh-CN" sz="1400" dirty="0" smtClean="0"/>
                    </a:p>
                  </a:txBody>
                  <a:tcPr/>
                </a:tc>
              </a:tr>
              <a:tr h="1336187">
                <a:tc>
                  <a:txBody>
                    <a:bodyPr/>
                    <a:lstStyle/>
                    <a:p>
                      <a:r>
                        <a:rPr lang="zh-CN" altLang="zh-CN" sz="14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部分开始关注行程：百度、穷游、蚂蜂窝</a:t>
                      </a:r>
                      <a:r>
                        <a:rPr lang="zh-CN" altLang="zh-CN" sz="1400" dirty="0" smtClean="0">
                          <a:effectLst/>
                        </a:rPr>
                        <a:t> 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/>
                        <a:t>知道用户行程的重要性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zh-CN" sz="14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还停留在信息的交互上，比较机械，有价值的互动较少，无法吸引用户；行程的制定上不够灵活，也没有实时的关注和行程调整</a:t>
                      </a:r>
                      <a:r>
                        <a:rPr lang="zh-CN" altLang="zh-CN" sz="1400" dirty="0" smtClean="0">
                          <a:effectLst/>
                        </a:rPr>
                        <a:t> 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/>
                        <a:t>简单、灵活的用户行程制定</a:t>
                      </a:r>
                      <a:endParaRPr lang="en-US" altLang="zh-CN" sz="1400" dirty="0" smtClean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001182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自助游用户特点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zh-CN" altLang="en-US" b="1" dirty="0"/>
              <a:t>大多数自助游用户的购买历程是：先在穷游、</a:t>
            </a:r>
            <a:r>
              <a:rPr lang="zh-CN" altLang="en-US" b="1" dirty="0" smtClean="0"/>
              <a:t>马蜂窝、蝉游记、篱笆看游记</a:t>
            </a:r>
            <a:r>
              <a:rPr lang="zh-CN" altLang="en-US" b="1" dirty="0"/>
              <a:t>，然后自定行程，</a:t>
            </a:r>
            <a:r>
              <a:rPr lang="zh-CN" altLang="en-US" b="1" dirty="0" smtClean="0"/>
              <a:t>在</a:t>
            </a:r>
            <a:r>
              <a:rPr lang="en-US" altLang="zh-CN" b="1" dirty="0" smtClean="0"/>
              <a:t>Booking</a:t>
            </a:r>
            <a:r>
              <a:rPr lang="zh-CN" altLang="en-US" b="1" dirty="0" smtClean="0"/>
              <a:t>、</a:t>
            </a:r>
            <a:r>
              <a:rPr lang="en-US" altLang="zh-CN" b="1" dirty="0" smtClean="0"/>
              <a:t>Hotels</a:t>
            </a:r>
            <a:r>
              <a:rPr lang="zh-CN" altLang="en-US" b="1" dirty="0" smtClean="0"/>
              <a:t>、携程、</a:t>
            </a:r>
            <a:r>
              <a:rPr lang="en-US" altLang="zh-CN" b="1" dirty="0" err="1" smtClean="0"/>
              <a:t>Agoda</a:t>
            </a:r>
            <a:r>
              <a:rPr lang="zh-CN" altLang="en-US" b="1" dirty="0" smtClean="0"/>
              <a:t>定宾馆，在携程、天巡定机票，在</a:t>
            </a:r>
            <a:r>
              <a:rPr kumimoji="1" lang="en-US" altLang="zh-CN" dirty="0" err="1" smtClean="0"/>
              <a:t>Rentalcars</a:t>
            </a:r>
            <a:r>
              <a:rPr kumimoji="1" lang="zh-CN" altLang="en-US" dirty="0" smtClean="0"/>
              <a:t>、</a:t>
            </a:r>
            <a:r>
              <a:rPr kumimoji="1" lang="en-US" altLang="zh-CN" dirty="0" smtClean="0"/>
              <a:t>dollar</a:t>
            </a:r>
            <a:r>
              <a:rPr kumimoji="1" lang="zh-CN" altLang="en-US" dirty="0" smtClean="0"/>
              <a:t>、或者</a:t>
            </a:r>
            <a:r>
              <a:rPr kumimoji="1" lang="en-US" altLang="zh-CN" dirty="0" smtClean="0"/>
              <a:t>Hertz</a:t>
            </a:r>
            <a:r>
              <a:rPr kumimoji="1" lang="zh-CN" altLang="en-US" dirty="0" smtClean="0"/>
              <a:t>租车（这些用户可以发展为达人、地主）</a:t>
            </a:r>
            <a:endParaRPr kumimoji="1" lang="en-US" altLang="zh-CN" dirty="0" smtClean="0"/>
          </a:p>
          <a:p>
            <a:r>
              <a:rPr kumimoji="1" lang="zh-CN" altLang="en-US" dirty="0" smtClean="0"/>
              <a:t>大多数野外旅游的购买历程是：达人或者发起者在</a:t>
            </a:r>
            <a:r>
              <a:rPr kumimoji="1" lang="en-US" altLang="zh-CN" dirty="0" smtClean="0"/>
              <a:t>QQ</a:t>
            </a:r>
            <a:r>
              <a:rPr kumimoji="1" lang="zh-CN" altLang="en-US" dirty="0" smtClean="0"/>
              <a:t>群或者</a:t>
            </a:r>
            <a:r>
              <a:rPr kumimoji="1" lang="en-US" altLang="zh-CN" dirty="0" smtClean="0"/>
              <a:t>8864</a:t>
            </a:r>
            <a:r>
              <a:rPr kumimoji="1" lang="zh-CN" altLang="en-US" dirty="0" smtClean="0"/>
              <a:t>等户外旅行社区里发帖子，公布旅行的初步价格，凑满人数后出行，事先联系好农家和民宿。</a:t>
            </a:r>
            <a:endParaRPr kumimoji="1" lang="en-US" altLang="zh-CN" dirty="0" smtClean="0"/>
          </a:p>
          <a:p>
            <a:r>
              <a:rPr kumimoji="1" lang="zh-CN" altLang="en-US" dirty="0" smtClean="0"/>
              <a:t>其他不常旅游的人一般就是在携程、同程、途牛上比比旅游产品的价格，跟团走。</a:t>
            </a:r>
            <a:endParaRPr kumimoji="1" lang="en-US" altLang="zh-CN" dirty="0" smtClean="0"/>
          </a:p>
          <a:p>
            <a:r>
              <a:rPr kumimoji="1" lang="zh-CN" altLang="en-US" dirty="0" smtClean="0"/>
              <a:t>在旅行的过程中，通过手机不停的搜索周边的各类目的地，进行微调。</a:t>
            </a:r>
            <a:endParaRPr kumimoji="1" lang="en-US" altLang="zh-CN" dirty="0" smtClean="0"/>
          </a:p>
          <a:p>
            <a:r>
              <a:rPr kumimoji="1" lang="zh-CN" altLang="en-US" dirty="0" smtClean="0"/>
              <a:t>部分当地的农家乐、</a:t>
            </a:r>
            <a:r>
              <a:rPr kumimoji="1" lang="zh-CN" altLang="en-US" smtClean="0"/>
              <a:t>司机也可以发展为达人、地主</a:t>
            </a:r>
            <a:endParaRPr kumimoji="1" lang="en-US" altLang="zh-CN" dirty="0" smtClean="0"/>
          </a:p>
          <a:p>
            <a:endParaRPr kumimoji="1" lang="en-US" altLang="zh-CN" dirty="0" smtClean="0"/>
          </a:p>
          <a:p>
            <a:pPr marL="0" indent="0" algn="ctr">
              <a:buNone/>
            </a:pPr>
            <a:r>
              <a:rPr kumimoji="1" lang="zh-CN" altLang="en-US" sz="3600" b="1" dirty="0" smtClean="0">
                <a:solidFill>
                  <a:srgbClr val="FF0000"/>
                </a:solidFill>
              </a:rPr>
              <a:t>用户需要引导</a:t>
            </a:r>
            <a:endParaRPr lang="en-US" altLang="zh-CN" sz="3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27403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737</TotalTime>
  <Words>3098</Words>
  <Application>Microsoft Office PowerPoint</Application>
  <PresentationFormat>全屏显示(4:3)</PresentationFormat>
  <Paragraphs>223</Paragraphs>
  <Slides>33</Slides>
  <Notes>0</Notes>
  <HiddenSlides>0</HiddenSlides>
  <MMClips>0</MMClips>
  <ScaleCrop>false</ScaleCrop>
  <HeadingPairs>
    <vt:vector size="6" baseType="variant"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33</vt:i4>
      </vt:variant>
    </vt:vector>
  </HeadingPairs>
  <TitlesOfParts>
    <vt:vector size="35" baseType="lpstr">
      <vt:lpstr>Office 主题</vt:lpstr>
      <vt:lpstr>文档</vt:lpstr>
      <vt:lpstr>Your Tour</vt:lpstr>
      <vt:lpstr>市场背景</vt:lpstr>
      <vt:lpstr>旅游市场趋势</vt:lpstr>
      <vt:lpstr>近期在线旅游市场分析</vt:lpstr>
      <vt:lpstr>去哪儿TTS平台改变游戏规则</vt:lpstr>
      <vt:lpstr>移动端逐渐成为趋势但是举步维艰</vt:lpstr>
      <vt:lpstr>PowerPoint 演示文稿</vt:lpstr>
      <vt:lpstr>机会分析</vt:lpstr>
      <vt:lpstr>自助游用户特点</vt:lpstr>
      <vt:lpstr>旅游市场趋势</vt:lpstr>
      <vt:lpstr>YourTour做什么</vt:lpstr>
      <vt:lpstr>产品的演进</vt:lpstr>
      <vt:lpstr>我们的市场目标和盈利点</vt:lpstr>
      <vt:lpstr>我们的市场目标和盈利点</vt:lpstr>
      <vt:lpstr>会员的服务</vt:lpstr>
      <vt:lpstr>VIP用户特色服务</vt:lpstr>
      <vt:lpstr>特色推介</vt:lpstr>
      <vt:lpstr>社交</vt:lpstr>
      <vt:lpstr>大数据的支撑</vt:lpstr>
      <vt:lpstr>我们的买点</vt:lpstr>
      <vt:lpstr>产品架构</vt:lpstr>
      <vt:lpstr>用户使用场景</vt:lpstr>
      <vt:lpstr>系统架构</vt:lpstr>
      <vt:lpstr>推广</vt:lpstr>
      <vt:lpstr>我们的团队和经验</vt:lpstr>
      <vt:lpstr>融资需求</vt:lpstr>
      <vt:lpstr>问题</vt:lpstr>
      <vt:lpstr>由SnapChat我们得到的启发</vt:lpstr>
      <vt:lpstr>由SnapChat我们得到的启发</vt:lpstr>
      <vt:lpstr>由NetFlix我们得到的启发</vt:lpstr>
      <vt:lpstr>由NetFlix我们得到的启发</vt:lpstr>
      <vt:lpstr>由NetFlix我们得到的启发</vt:lpstr>
      <vt:lpstr>由NetFlix我们得到的启发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Your Tour</dc:title>
  <dc:creator>Ruby Hu</dc:creator>
  <cp:lastModifiedBy>Frank Fang</cp:lastModifiedBy>
  <cp:revision>56</cp:revision>
  <dcterms:created xsi:type="dcterms:W3CDTF">2015-03-29T01:24:48Z</dcterms:created>
  <dcterms:modified xsi:type="dcterms:W3CDTF">2015-04-01T05:26:26Z</dcterms:modified>
</cp:coreProperties>
</file>